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 id="2147483683" r:id="rId6"/>
    <p:sldMasterId id="2147483652" r:id="rId7"/>
    <p:sldMasterId id="2147483687" r:id="rId8"/>
    <p:sldMasterId id="2147483691" r:id="rId9"/>
    <p:sldMasterId id="2147483699" r:id="rId10"/>
    <p:sldMasterId id="2147483714" r:id="rId11"/>
  </p:sldMasterIdLst>
  <p:notesMasterIdLst>
    <p:notesMasterId r:id="rId76"/>
  </p:notesMasterIdLst>
  <p:sldIdLst>
    <p:sldId id="257" r:id="rId12"/>
    <p:sldId id="261" r:id="rId13"/>
    <p:sldId id="262" r:id="rId14"/>
    <p:sldId id="299" r:id="rId15"/>
    <p:sldId id="342" r:id="rId16"/>
    <p:sldId id="359" r:id="rId17"/>
    <p:sldId id="343" r:id="rId18"/>
    <p:sldId id="384" r:id="rId19"/>
    <p:sldId id="321" r:id="rId20"/>
    <p:sldId id="385" r:id="rId21"/>
    <p:sldId id="380" r:id="rId22"/>
    <p:sldId id="381" r:id="rId23"/>
    <p:sldId id="383" r:id="rId24"/>
    <p:sldId id="382" r:id="rId25"/>
    <p:sldId id="361" r:id="rId26"/>
    <p:sldId id="378" r:id="rId27"/>
    <p:sldId id="386" r:id="rId28"/>
    <p:sldId id="300" r:id="rId29"/>
    <p:sldId id="450" r:id="rId30"/>
    <p:sldId id="291" r:id="rId31"/>
    <p:sldId id="308" r:id="rId32"/>
    <p:sldId id="292" r:id="rId33"/>
    <p:sldId id="293" r:id="rId34"/>
    <p:sldId id="451" r:id="rId35"/>
    <p:sldId id="364" r:id="rId36"/>
    <p:sldId id="324" r:id="rId37"/>
    <p:sldId id="325" r:id="rId38"/>
    <p:sldId id="326" r:id="rId39"/>
    <p:sldId id="452" r:id="rId40"/>
    <p:sldId id="453" r:id="rId41"/>
    <p:sldId id="307" r:id="rId42"/>
    <p:sldId id="454" r:id="rId43"/>
    <p:sldId id="455" r:id="rId44"/>
    <p:sldId id="456" r:id="rId45"/>
    <p:sldId id="367" r:id="rId46"/>
    <p:sldId id="368" r:id="rId47"/>
    <p:sldId id="374" r:id="rId48"/>
    <p:sldId id="457" r:id="rId49"/>
    <p:sldId id="371" r:id="rId50"/>
    <p:sldId id="458" r:id="rId51"/>
    <p:sldId id="375" r:id="rId52"/>
    <p:sldId id="376" r:id="rId53"/>
    <p:sldId id="469" r:id="rId54"/>
    <p:sldId id="370" r:id="rId55"/>
    <p:sldId id="377" r:id="rId56"/>
    <p:sldId id="459" r:id="rId57"/>
    <p:sldId id="362" r:id="rId58"/>
    <p:sldId id="460" r:id="rId59"/>
    <p:sldId id="461" r:id="rId60"/>
    <p:sldId id="462" r:id="rId61"/>
    <p:sldId id="463" r:id="rId62"/>
    <p:sldId id="464" r:id="rId63"/>
    <p:sldId id="363" r:id="rId64"/>
    <p:sldId id="465" r:id="rId65"/>
    <p:sldId id="466" r:id="rId66"/>
    <p:sldId id="467" r:id="rId67"/>
    <p:sldId id="302" r:id="rId68"/>
    <p:sldId id="305" r:id="rId69"/>
    <p:sldId id="303" r:id="rId70"/>
    <p:sldId id="296" r:id="rId71"/>
    <p:sldId id="297" r:id="rId72"/>
    <p:sldId id="468" r:id="rId73"/>
    <p:sldId id="313" r:id="rId74"/>
    <p:sldId id="27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F5858405-FF8A-474C-8C0A-34987840A47A}">
          <p14:sldIdLst>
            <p14:sldId id="257"/>
            <p14:sldId id="261"/>
            <p14:sldId id="262"/>
            <p14:sldId id="299"/>
            <p14:sldId id="342"/>
            <p14:sldId id="359"/>
            <p14:sldId id="343"/>
            <p14:sldId id="384"/>
            <p14:sldId id="321"/>
            <p14:sldId id="385"/>
            <p14:sldId id="380"/>
            <p14:sldId id="381"/>
            <p14:sldId id="383"/>
            <p14:sldId id="382"/>
            <p14:sldId id="361"/>
            <p14:sldId id="378"/>
            <p14:sldId id="386"/>
            <p14:sldId id="300"/>
            <p14:sldId id="450"/>
            <p14:sldId id="291"/>
            <p14:sldId id="308"/>
            <p14:sldId id="292"/>
            <p14:sldId id="293"/>
            <p14:sldId id="451"/>
            <p14:sldId id="364"/>
            <p14:sldId id="324"/>
            <p14:sldId id="325"/>
            <p14:sldId id="326"/>
            <p14:sldId id="452"/>
            <p14:sldId id="453"/>
            <p14:sldId id="307"/>
            <p14:sldId id="454"/>
            <p14:sldId id="455"/>
            <p14:sldId id="456"/>
            <p14:sldId id="367"/>
            <p14:sldId id="368"/>
            <p14:sldId id="374"/>
            <p14:sldId id="457"/>
            <p14:sldId id="371"/>
            <p14:sldId id="458"/>
            <p14:sldId id="375"/>
            <p14:sldId id="376"/>
            <p14:sldId id="469"/>
            <p14:sldId id="370"/>
            <p14:sldId id="377"/>
            <p14:sldId id="459"/>
            <p14:sldId id="362"/>
            <p14:sldId id="460"/>
            <p14:sldId id="461"/>
            <p14:sldId id="462"/>
            <p14:sldId id="463"/>
            <p14:sldId id="464"/>
            <p14:sldId id="363"/>
            <p14:sldId id="465"/>
            <p14:sldId id="466"/>
            <p14:sldId id="467"/>
            <p14:sldId id="302"/>
            <p14:sldId id="305"/>
            <p14:sldId id="303"/>
            <p14:sldId id="296"/>
            <p14:sldId id="297"/>
            <p14:sldId id="468"/>
            <p14:sldId id="313"/>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E2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BC6574-DDC8-40B6-A06E-89A1C556C965}" v="4" dt="2022-04-05T00:08:23.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42" autoAdjust="0"/>
    <p:restoredTop sz="94648"/>
  </p:normalViewPr>
  <p:slideViewPr>
    <p:cSldViewPr>
      <p:cViewPr varScale="1">
        <p:scale>
          <a:sx n="114" d="100"/>
          <a:sy n="114" d="100"/>
        </p:scale>
        <p:origin x="17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7.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0.xml"/><Relationship Id="rId82" Type="http://schemas.microsoft.com/office/2015/10/relationships/revisionInfo" Target="revisionInfo.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sa Cooley-Bennett" userId="381d02a5-fdda-41d0-92d9-b3bf2e336ef3" providerId="ADAL" clId="{82B32ECA-8AA3-4319-AA14-26DE16F05A3F}"/>
  </pc:docChgLst>
  <pc:docChgLst>
    <pc:chgData name="Teresa Cooley-Bennett" userId="381d02a5-fdda-41d0-92d9-b3bf2e336ef3" providerId="ADAL" clId="{FAF859E6-B3EF-41C1-9BA0-FF0421FD71BA}"/>
  </pc:docChgLst>
  <pc:docChgLst>
    <pc:chgData name="Teresa Cooley-Bennett" userId="381d02a5-fdda-41d0-92d9-b3bf2e336ef3" providerId="ADAL" clId="{847F11A2-FE91-4760-A9BB-80E25D6E068B}"/>
  </pc:docChgLst>
  <pc:docChgLst>
    <pc:chgData name="Teresa Cooley-Bennett" userId="381d02a5-fdda-41d0-92d9-b3bf2e336ef3" providerId="ADAL" clId="{E3BC6574-DDC8-40B6-A06E-89A1C556C965}"/>
    <pc:docChg chg="modSld">
      <pc:chgData name="Teresa Cooley-Bennett" userId="381d02a5-fdda-41d0-92d9-b3bf2e336ef3" providerId="ADAL" clId="{E3BC6574-DDC8-40B6-A06E-89A1C556C965}" dt="2022-04-05T00:08:41.979" v="258" actId="1076"/>
      <pc:docMkLst>
        <pc:docMk/>
      </pc:docMkLst>
      <pc:sldChg chg="modSp">
        <pc:chgData name="Teresa Cooley-Bennett" userId="381d02a5-fdda-41d0-92d9-b3bf2e336ef3" providerId="ADAL" clId="{E3BC6574-DDC8-40B6-A06E-89A1C556C965}" dt="2022-04-05T00:05:43.528" v="169" actId="122"/>
        <pc:sldMkLst>
          <pc:docMk/>
          <pc:sldMk cId="2584280759" sldId="257"/>
        </pc:sldMkLst>
        <pc:spChg chg="mod">
          <ac:chgData name="Teresa Cooley-Bennett" userId="381d02a5-fdda-41d0-92d9-b3bf2e336ef3" providerId="ADAL" clId="{E3BC6574-DDC8-40B6-A06E-89A1C556C965}" dt="2022-04-05T00:05:43.528" v="169" actId="122"/>
          <ac:spMkLst>
            <pc:docMk/>
            <pc:sldMk cId="2584280759" sldId="257"/>
            <ac:spMk id="3" creationId="{C8722DDC-8EEE-4A06-8DFE-B44871EAA2CF}"/>
          </ac:spMkLst>
        </pc:spChg>
      </pc:sldChg>
      <pc:sldChg chg="addSp modSp">
        <pc:chgData name="Teresa Cooley-Bennett" userId="381d02a5-fdda-41d0-92d9-b3bf2e336ef3" providerId="ADAL" clId="{E3BC6574-DDC8-40B6-A06E-89A1C556C965}" dt="2022-04-05T00:08:41.979" v="258" actId="1076"/>
        <pc:sldMkLst>
          <pc:docMk/>
          <pc:sldMk cId="3258832933" sldId="271"/>
        </pc:sldMkLst>
        <pc:spChg chg="add mod">
          <ac:chgData name="Teresa Cooley-Bennett" userId="381d02a5-fdda-41d0-92d9-b3bf2e336ef3" providerId="ADAL" clId="{E3BC6574-DDC8-40B6-A06E-89A1C556C965}" dt="2022-04-05T00:08:41.979" v="258" actId="1076"/>
          <ac:spMkLst>
            <pc:docMk/>
            <pc:sldMk cId="3258832933" sldId="271"/>
            <ac:spMk id="5" creationId="{769979B0-49DD-428F-9AD2-51763A5ADD08}"/>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2AA5D-FF7F-4987-89FE-86BD837088A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566289-B10C-426E-B1E5-CEB051269CB1}">
      <dgm:prSet custT="1"/>
      <dgm:spPr/>
      <dgm:t>
        <a:bodyPr/>
        <a:lstStyle/>
        <a:p>
          <a:pPr>
            <a:lnSpc>
              <a:spcPct val="100000"/>
            </a:lnSpc>
          </a:pPr>
          <a:r>
            <a:rPr lang="en-US" sz="2000" dirty="0"/>
            <a:t>LEARNING OBJECTIVES:</a:t>
          </a:r>
        </a:p>
      </dgm:t>
    </dgm:pt>
    <dgm:pt modelId="{621487C8-C034-43F7-BAAD-5B9B39E60E46}" type="parTrans" cxnId="{B2FD6BE3-6E25-4BDA-9E22-E0D567DDA6E3}">
      <dgm:prSet/>
      <dgm:spPr/>
      <dgm:t>
        <a:bodyPr/>
        <a:lstStyle/>
        <a:p>
          <a:endParaRPr lang="en-US"/>
        </a:p>
      </dgm:t>
    </dgm:pt>
    <dgm:pt modelId="{6FDB41E4-4542-4EB3-9EEF-1183DBA23486}" type="sibTrans" cxnId="{B2FD6BE3-6E25-4BDA-9E22-E0D567DDA6E3}">
      <dgm:prSet/>
      <dgm:spPr/>
      <dgm:t>
        <a:bodyPr/>
        <a:lstStyle/>
        <a:p>
          <a:endParaRPr lang="en-US"/>
        </a:p>
      </dgm:t>
    </dgm:pt>
    <dgm:pt modelId="{1261E9DB-D642-4217-A2E8-A09FA698F9D7}">
      <dgm:prSet/>
      <dgm:spPr/>
      <dgm:t>
        <a:bodyPr/>
        <a:lstStyle/>
        <a:p>
          <a:pPr>
            <a:lnSpc>
              <a:spcPct val="100000"/>
            </a:lnSpc>
          </a:pPr>
          <a:r>
            <a:rPr lang="en-US" b="0" dirty="0">
              <a:solidFill>
                <a:prstClr val="black"/>
              </a:solidFill>
              <a:latin typeface="Arial" panose="020B0604020202020204"/>
              <a:ea typeface="+mn-ea"/>
              <a:cs typeface="+mn-cs"/>
            </a:rPr>
            <a:t>Recognize risks and be able to define and identify what constitutes suicidality, especially among individuals who are unhoused or homeless</a:t>
          </a:r>
          <a:endParaRPr lang="en-US" dirty="0"/>
        </a:p>
      </dgm:t>
    </dgm:pt>
    <dgm:pt modelId="{72494CEB-648D-4EF2-92B5-398C97243FD7}" type="parTrans" cxnId="{4F1CFB93-03BC-46DE-95D4-35C2C2786315}">
      <dgm:prSet/>
      <dgm:spPr/>
      <dgm:t>
        <a:bodyPr/>
        <a:lstStyle/>
        <a:p>
          <a:endParaRPr lang="en-US"/>
        </a:p>
      </dgm:t>
    </dgm:pt>
    <dgm:pt modelId="{6940CC64-DD6F-4101-AF41-E619C58E269A}" type="sibTrans" cxnId="{4F1CFB93-03BC-46DE-95D4-35C2C2786315}">
      <dgm:prSet/>
      <dgm:spPr/>
      <dgm:t>
        <a:bodyPr/>
        <a:lstStyle/>
        <a:p>
          <a:endParaRPr lang="en-US"/>
        </a:p>
      </dgm:t>
    </dgm:pt>
    <dgm:pt modelId="{D60DCADC-90E6-4DC6-8CFE-5EB00DDD9BDD}">
      <dgm:prSet/>
      <dgm:spPr/>
      <dgm:t>
        <a:bodyPr/>
        <a:lstStyle/>
        <a:p>
          <a:pPr>
            <a:lnSpc>
              <a:spcPct val="100000"/>
            </a:lnSpc>
          </a:pPr>
          <a:r>
            <a:rPr lang="en-US" b="0" dirty="0">
              <a:solidFill>
                <a:prstClr val="black"/>
              </a:solidFill>
              <a:latin typeface="Arial" panose="020B0604020202020204"/>
              <a:ea typeface="+mn-ea"/>
              <a:cs typeface="+mn-cs"/>
            </a:rPr>
            <a:t>Demonstrate knowledge regarding current research relating to homelessness and suicidality</a:t>
          </a:r>
          <a:endParaRPr lang="en-US" dirty="0"/>
        </a:p>
      </dgm:t>
    </dgm:pt>
    <dgm:pt modelId="{7C221363-5E50-4D55-8764-C541BF9D5ACC}" type="parTrans" cxnId="{A3B51392-3511-494D-81ED-CA1526593856}">
      <dgm:prSet/>
      <dgm:spPr/>
      <dgm:t>
        <a:bodyPr/>
        <a:lstStyle/>
        <a:p>
          <a:endParaRPr lang="en-US"/>
        </a:p>
      </dgm:t>
    </dgm:pt>
    <dgm:pt modelId="{11A2F506-04C6-4FA0-A7F2-0670D1B2086B}" type="sibTrans" cxnId="{A3B51392-3511-494D-81ED-CA1526593856}">
      <dgm:prSet/>
      <dgm:spPr/>
      <dgm:t>
        <a:bodyPr/>
        <a:lstStyle/>
        <a:p>
          <a:endParaRPr lang="en-US"/>
        </a:p>
      </dgm:t>
    </dgm:pt>
    <dgm:pt modelId="{9A9A1187-9EE0-4437-9272-75BE2AE9AA5C}">
      <dgm:prSet/>
      <dgm:spPr/>
      <dgm:t>
        <a:bodyPr/>
        <a:lstStyle/>
        <a:p>
          <a:pPr>
            <a:lnSpc>
              <a:spcPct val="100000"/>
            </a:lnSpc>
          </a:pPr>
          <a:r>
            <a:rPr lang="en-US" dirty="0"/>
            <a:t>Display awareness and describe best practices regarding prevention and provider self-care strategies</a:t>
          </a:r>
        </a:p>
      </dgm:t>
    </dgm:pt>
    <dgm:pt modelId="{35DD8945-904A-49C7-BD14-BB94A8B468A2}" type="parTrans" cxnId="{16AFBE18-DF6B-45E1-B227-A3BF84D326BB}">
      <dgm:prSet/>
      <dgm:spPr/>
      <dgm:t>
        <a:bodyPr/>
        <a:lstStyle/>
        <a:p>
          <a:endParaRPr lang="en-US"/>
        </a:p>
      </dgm:t>
    </dgm:pt>
    <dgm:pt modelId="{C065A66E-B50B-4E15-877F-9996DB13A0B5}" type="sibTrans" cxnId="{16AFBE18-DF6B-45E1-B227-A3BF84D326BB}">
      <dgm:prSet/>
      <dgm:spPr/>
      <dgm:t>
        <a:bodyPr/>
        <a:lstStyle/>
        <a:p>
          <a:endParaRPr lang="en-US"/>
        </a:p>
      </dgm:t>
    </dgm:pt>
    <dgm:pt modelId="{512DD2B4-4EC2-47E4-973C-730152A5769C}" type="pres">
      <dgm:prSet presAssocID="{EA52AA5D-FF7F-4987-89FE-86BD837088A1}" presName="root" presStyleCnt="0">
        <dgm:presLayoutVars>
          <dgm:dir/>
          <dgm:resizeHandles val="exact"/>
        </dgm:presLayoutVars>
      </dgm:prSet>
      <dgm:spPr/>
    </dgm:pt>
    <dgm:pt modelId="{22A4A7F6-FAF3-42E1-A8A8-E884A8A5964F}" type="pres">
      <dgm:prSet presAssocID="{61566289-B10C-426E-B1E5-CEB051269CB1}" presName="compNode" presStyleCnt="0"/>
      <dgm:spPr/>
    </dgm:pt>
    <dgm:pt modelId="{25299556-AE0B-4D72-A863-2DFFC0F9D9BF}" type="pres">
      <dgm:prSet presAssocID="{61566289-B10C-426E-B1E5-CEB051269CB1}" presName="bgRect" presStyleLbl="bgShp" presStyleIdx="0" presStyleCnt="4"/>
      <dgm:spPr/>
    </dgm:pt>
    <dgm:pt modelId="{D6B85854-E9B2-4756-93FA-DBC0967E687A}" type="pres">
      <dgm:prSet presAssocID="{61566289-B10C-426E-B1E5-CEB051269CB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546ACD26-1B75-4AC0-B7C3-25824317B9C4}" type="pres">
      <dgm:prSet presAssocID="{61566289-B10C-426E-B1E5-CEB051269CB1}" presName="spaceRect" presStyleCnt="0"/>
      <dgm:spPr/>
    </dgm:pt>
    <dgm:pt modelId="{9ECD9A07-D638-430C-BE62-93427178D68F}" type="pres">
      <dgm:prSet presAssocID="{61566289-B10C-426E-B1E5-CEB051269CB1}" presName="parTx" presStyleLbl="revTx" presStyleIdx="0" presStyleCnt="4" custScaleX="104827">
        <dgm:presLayoutVars>
          <dgm:chMax val="0"/>
          <dgm:chPref val="0"/>
        </dgm:presLayoutVars>
      </dgm:prSet>
      <dgm:spPr/>
    </dgm:pt>
    <dgm:pt modelId="{F593E66A-CD1B-406B-ADA6-BC1ED9E31A21}" type="pres">
      <dgm:prSet presAssocID="{6FDB41E4-4542-4EB3-9EEF-1183DBA23486}" presName="sibTrans" presStyleCnt="0"/>
      <dgm:spPr/>
    </dgm:pt>
    <dgm:pt modelId="{6A678ED7-ADAD-4D91-ABAB-A5965251415F}" type="pres">
      <dgm:prSet presAssocID="{1261E9DB-D642-4217-A2E8-A09FA698F9D7}" presName="compNode" presStyleCnt="0"/>
      <dgm:spPr/>
    </dgm:pt>
    <dgm:pt modelId="{FC08AFC3-BD76-4D16-8313-4B5601210D5B}" type="pres">
      <dgm:prSet presAssocID="{1261E9DB-D642-4217-A2E8-A09FA698F9D7}" presName="bgRect" presStyleLbl="bgShp" presStyleIdx="1" presStyleCnt="4"/>
      <dgm:spPr/>
    </dgm:pt>
    <dgm:pt modelId="{D3662313-C6C2-4CD1-81A9-EE1FB0D94091}" type="pres">
      <dgm:prSet presAssocID="{1261E9DB-D642-4217-A2E8-A09FA698F9D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DCFEE541-90E6-4383-BC09-2738B924973A}" type="pres">
      <dgm:prSet presAssocID="{1261E9DB-D642-4217-A2E8-A09FA698F9D7}" presName="spaceRect" presStyleCnt="0"/>
      <dgm:spPr/>
    </dgm:pt>
    <dgm:pt modelId="{70B68857-11D2-425D-9F00-216FF6A5A8CB}" type="pres">
      <dgm:prSet presAssocID="{1261E9DB-D642-4217-A2E8-A09FA698F9D7}" presName="parTx" presStyleLbl="revTx" presStyleIdx="1" presStyleCnt="4" custScaleY="125733">
        <dgm:presLayoutVars>
          <dgm:chMax val="0"/>
          <dgm:chPref val="0"/>
        </dgm:presLayoutVars>
      </dgm:prSet>
      <dgm:spPr/>
    </dgm:pt>
    <dgm:pt modelId="{C8824658-7EE9-44C9-BA04-4592D86BB807}" type="pres">
      <dgm:prSet presAssocID="{6940CC64-DD6F-4101-AF41-E619C58E269A}" presName="sibTrans" presStyleCnt="0"/>
      <dgm:spPr/>
    </dgm:pt>
    <dgm:pt modelId="{D755EA16-37C6-4B02-BB39-86B1F69F1DD6}" type="pres">
      <dgm:prSet presAssocID="{D60DCADC-90E6-4DC6-8CFE-5EB00DDD9BDD}" presName="compNode" presStyleCnt="0"/>
      <dgm:spPr/>
    </dgm:pt>
    <dgm:pt modelId="{8A566C9D-5A02-48EC-8F9F-893CDA8E5FD5}" type="pres">
      <dgm:prSet presAssocID="{D60DCADC-90E6-4DC6-8CFE-5EB00DDD9BDD}" presName="bgRect" presStyleLbl="bgShp" presStyleIdx="2" presStyleCnt="4"/>
      <dgm:spPr/>
    </dgm:pt>
    <dgm:pt modelId="{E66A2A49-7221-46D8-B7B6-0F0FF9ED3753}" type="pres">
      <dgm:prSet presAssocID="{D60DCADC-90E6-4DC6-8CFE-5EB00DDD9B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3D712A34-129E-4D75-8226-B5FBDD94ED22}" type="pres">
      <dgm:prSet presAssocID="{D60DCADC-90E6-4DC6-8CFE-5EB00DDD9BDD}" presName="spaceRect" presStyleCnt="0"/>
      <dgm:spPr/>
    </dgm:pt>
    <dgm:pt modelId="{C37943FE-D817-4A24-90E6-45B8E81D4E55}" type="pres">
      <dgm:prSet presAssocID="{D60DCADC-90E6-4DC6-8CFE-5EB00DDD9BDD}" presName="parTx" presStyleLbl="revTx" presStyleIdx="2" presStyleCnt="4">
        <dgm:presLayoutVars>
          <dgm:chMax val="0"/>
          <dgm:chPref val="0"/>
        </dgm:presLayoutVars>
      </dgm:prSet>
      <dgm:spPr/>
    </dgm:pt>
    <dgm:pt modelId="{E5616948-8713-417C-96B6-4B5099B94769}" type="pres">
      <dgm:prSet presAssocID="{11A2F506-04C6-4FA0-A7F2-0670D1B2086B}" presName="sibTrans" presStyleCnt="0"/>
      <dgm:spPr/>
    </dgm:pt>
    <dgm:pt modelId="{17D1CDE5-4451-47C6-9C34-E0EC6553FC91}" type="pres">
      <dgm:prSet presAssocID="{9A9A1187-9EE0-4437-9272-75BE2AE9AA5C}" presName="compNode" presStyleCnt="0"/>
      <dgm:spPr/>
    </dgm:pt>
    <dgm:pt modelId="{04473361-DD06-4EBC-9F0C-F488322D4435}" type="pres">
      <dgm:prSet presAssocID="{9A9A1187-9EE0-4437-9272-75BE2AE9AA5C}" presName="bgRect" presStyleLbl="bgShp" presStyleIdx="3" presStyleCnt="4"/>
      <dgm:spPr/>
    </dgm:pt>
    <dgm:pt modelId="{1FA7AA95-6493-4A7F-9275-F303E94A3297}" type="pres">
      <dgm:prSet presAssocID="{9A9A1187-9EE0-4437-9272-75BE2AE9AA5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F2D9FBCE-5B35-4D58-9286-52C899F4BA18}" type="pres">
      <dgm:prSet presAssocID="{9A9A1187-9EE0-4437-9272-75BE2AE9AA5C}" presName="spaceRect" presStyleCnt="0"/>
      <dgm:spPr/>
    </dgm:pt>
    <dgm:pt modelId="{DE53F7E0-1624-418F-A270-D90B7D248818}" type="pres">
      <dgm:prSet presAssocID="{9A9A1187-9EE0-4437-9272-75BE2AE9AA5C}" presName="parTx" presStyleLbl="revTx" presStyleIdx="3" presStyleCnt="4">
        <dgm:presLayoutVars>
          <dgm:chMax val="0"/>
          <dgm:chPref val="0"/>
        </dgm:presLayoutVars>
      </dgm:prSet>
      <dgm:spPr/>
    </dgm:pt>
  </dgm:ptLst>
  <dgm:cxnLst>
    <dgm:cxn modelId="{16AFBE18-DF6B-45E1-B227-A3BF84D326BB}" srcId="{EA52AA5D-FF7F-4987-89FE-86BD837088A1}" destId="{9A9A1187-9EE0-4437-9272-75BE2AE9AA5C}" srcOrd="3" destOrd="0" parTransId="{35DD8945-904A-49C7-BD14-BB94A8B468A2}" sibTransId="{C065A66E-B50B-4E15-877F-9996DB13A0B5}"/>
    <dgm:cxn modelId="{98429C1F-1BBD-452C-8A64-74FA051613A0}" type="presOf" srcId="{1261E9DB-D642-4217-A2E8-A09FA698F9D7}" destId="{70B68857-11D2-425D-9F00-216FF6A5A8CB}" srcOrd="0" destOrd="0" presId="urn:microsoft.com/office/officeart/2018/2/layout/IconVerticalSolidList"/>
    <dgm:cxn modelId="{515E562F-4553-4B01-AD21-D0EC0A0D0EF3}" type="presOf" srcId="{D60DCADC-90E6-4DC6-8CFE-5EB00DDD9BDD}" destId="{C37943FE-D817-4A24-90E6-45B8E81D4E55}" srcOrd="0" destOrd="0" presId="urn:microsoft.com/office/officeart/2018/2/layout/IconVerticalSolidList"/>
    <dgm:cxn modelId="{12F30546-1DD0-4CE0-99E4-1D1427646442}" type="presOf" srcId="{9A9A1187-9EE0-4437-9272-75BE2AE9AA5C}" destId="{DE53F7E0-1624-418F-A270-D90B7D248818}" srcOrd="0" destOrd="0" presId="urn:microsoft.com/office/officeart/2018/2/layout/IconVerticalSolidList"/>
    <dgm:cxn modelId="{FE1C5281-C2B7-47ED-AD7B-B10F8A3783FF}" type="presOf" srcId="{EA52AA5D-FF7F-4987-89FE-86BD837088A1}" destId="{512DD2B4-4EC2-47E4-973C-730152A5769C}" srcOrd="0" destOrd="0" presId="urn:microsoft.com/office/officeart/2018/2/layout/IconVerticalSolidList"/>
    <dgm:cxn modelId="{58D82289-F364-440A-A4AB-1CDC3F1E3A74}" type="presOf" srcId="{61566289-B10C-426E-B1E5-CEB051269CB1}" destId="{9ECD9A07-D638-430C-BE62-93427178D68F}" srcOrd="0" destOrd="0" presId="urn:microsoft.com/office/officeart/2018/2/layout/IconVerticalSolidList"/>
    <dgm:cxn modelId="{A3B51392-3511-494D-81ED-CA1526593856}" srcId="{EA52AA5D-FF7F-4987-89FE-86BD837088A1}" destId="{D60DCADC-90E6-4DC6-8CFE-5EB00DDD9BDD}" srcOrd="2" destOrd="0" parTransId="{7C221363-5E50-4D55-8764-C541BF9D5ACC}" sibTransId="{11A2F506-04C6-4FA0-A7F2-0670D1B2086B}"/>
    <dgm:cxn modelId="{4F1CFB93-03BC-46DE-95D4-35C2C2786315}" srcId="{EA52AA5D-FF7F-4987-89FE-86BD837088A1}" destId="{1261E9DB-D642-4217-A2E8-A09FA698F9D7}" srcOrd="1" destOrd="0" parTransId="{72494CEB-648D-4EF2-92B5-398C97243FD7}" sibTransId="{6940CC64-DD6F-4101-AF41-E619C58E269A}"/>
    <dgm:cxn modelId="{B2FD6BE3-6E25-4BDA-9E22-E0D567DDA6E3}" srcId="{EA52AA5D-FF7F-4987-89FE-86BD837088A1}" destId="{61566289-B10C-426E-B1E5-CEB051269CB1}" srcOrd="0" destOrd="0" parTransId="{621487C8-C034-43F7-BAAD-5B9B39E60E46}" sibTransId="{6FDB41E4-4542-4EB3-9EEF-1183DBA23486}"/>
    <dgm:cxn modelId="{21856A25-4FF2-42E5-9D63-64FEDF07D955}" type="presParOf" srcId="{512DD2B4-4EC2-47E4-973C-730152A5769C}" destId="{22A4A7F6-FAF3-42E1-A8A8-E884A8A5964F}" srcOrd="0" destOrd="0" presId="urn:microsoft.com/office/officeart/2018/2/layout/IconVerticalSolidList"/>
    <dgm:cxn modelId="{7D35181D-C10C-4FDB-8CE0-4D6EE759B7C8}" type="presParOf" srcId="{22A4A7F6-FAF3-42E1-A8A8-E884A8A5964F}" destId="{25299556-AE0B-4D72-A863-2DFFC0F9D9BF}" srcOrd="0" destOrd="0" presId="urn:microsoft.com/office/officeart/2018/2/layout/IconVerticalSolidList"/>
    <dgm:cxn modelId="{3844870B-8851-4A3D-B431-1B8E5C6A624D}" type="presParOf" srcId="{22A4A7F6-FAF3-42E1-A8A8-E884A8A5964F}" destId="{D6B85854-E9B2-4756-93FA-DBC0967E687A}" srcOrd="1" destOrd="0" presId="urn:microsoft.com/office/officeart/2018/2/layout/IconVerticalSolidList"/>
    <dgm:cxn modelId="{0EFF254B-61DB-4185-AF65-41550AFF254E}" type="presParOf" srcId="{22A4A7F6-FAF3-42E1-A8A8-E884A8A5964F}" destId="{546ACD26-1B75-4AC0-B7C3-25824317B9C4}" srcOrd="2" destOrd="0" presId="urn:microsoft.com/office/officeart/2018/2/layout/IconVerticalSolidList"/>
    <dgm:cxn modelId="{3D925819-8C27-4C21-B42D-DEB3257C8002}" type="presParOf" srcId="{22A4A7F6-FAF3-42E1-A8A8-E884A8A5964F}" destId="{9ECD9A07-D638-430C-BE62-93427178D68F}" srcOrd="3" destOrd="0" presId="urn:microsoft.com/office/officeart/2018/2/layout/IconVerticalSolidList"/>
    <dgm:cxn modelId="{D6331A3A-153B-49F4-B634-51F573E29825}" type="presParOf" srcId="{512DD2B4-4EC2-47E4-973C-730152A5769C}" destId="{F593E66A-CD1B-406B-ADA6-BC1ED9E31A21}" srcOrd="1" destOrd="0" presId="urn:microsoft.com/office/officeart/2018/2/layout/IconVerticalSolidList"/>
    <dgm:cxn modelId="{DD54FC7F-571A-413E-9F48-8C2193A7091E}" type="presParOf" srcId="{512DD2B4-4EC2-47E4-973C-730152A5769C}" destId="{6A678ED7-ADAD-4D91-ABAB-A5965251415F}" srcOrd="2" destOrd="0" presId="urn:microsoft.com/office/officeart/2018/2/layout/IconVerticalSolidList"/>
    <dgm:cxn modelId="{BD73D643-E6BB-46ED-81B2-ED666746911E}" type="presParOf" srcId="{6A678ED7-ADAD-4D91-ABAB-A5965251415F}" destId="{FC08AFC3-BD76-4D16-8313-4B5601210D5B}" srcOrd="0" destOrd="0" presId="urn:microsoft.com/office/officeart/2018/2/layout/IconVerticalSolidList"/>
    <dgm:cxn modelId="{C4BDB772-7354-4A5F-A0EA-4A369069FC42}" type="presParOf" srcId="{6A678ED7-ADAD-4D91-ABAB-A5965251415F}" destId="{D3662313-C6C2-4CD1-81A9-EE1FB0D94091}" srcOrd="1" destOrd="0" presId="urn:microsoft.com/office/officeart/2018/2/layout/IconVerticalSolidList"/>
    <dgm:cxn modelId="{3BB52EA1-D649-4586-B9A0-DE02E8D0941A}" type="presParOf" srcId="{6A678ED7-ADAD-4D91-ABAB-A5965251415F}" destId="{DCFEE541-90E6-4383-BC09-2738B924973A}" srcOrd="2" destOrd="0" presId="urn:microsoft.com/office/officeart/2018/2/layout/IconVerticalSolidList"/>
    <dgm:cxn modelId="{D829737E-C25F-4795-9EC5-B702F6AE0EEF}" type="presParOf" srcId="{6A678ED7-ADAD-4D91-ABAB-A5965251415F}" destId="{70B68857-11D2-425D-9F00-216FF6A5A8CB}" srcOrd="3" destOrd="0" presId="urn:microsoft.com/office/officeart/2018/2/layout/IconVerticalSolidList"/>
    <dgm:cxn modelId="{BAB3B0A0-5C66-48E6-B75F-44C3C13AD3EB}" type="presParOf" srcId="{512DD2B4-4EC2-47E4-973C-730152A5769C}" destId="{C8824658-7EE9-44C9-BA04-4592D86BB807}" srcOrd="3" destOrd="0" presId="urn:microsoft.com/office/officeart/2018/2/layout/IconVerticalSolidList"/>
    <dgm:cxn modelId="{3DB555A9-3341-4AC5-9BCF-707FF19101B0}" type="presParOf" srcId="{512DD2B4-4EC2-47E4-973C-730152A5769C}" destId="{D755EA16-37C6-4B02-BB39-86B1F69F1DD6}" srcOrd="4" destOrd="0" presId="urn:microsoft.com/office/officeart/2018/2/layout/IconVerticalSolidList"/>
    <dgm:cxn modelId="{18E22577-DFD8-48D8-A979-34189BCA1771}" type="presParOf" srcId="{D755EA16-37C6-4B02-BB39-86B1F69F1DD6}" destId="{8A566C9D-5A02-48EC-8F9F-893CDA8E5FD5}" srcOrd="0" destOrd="0" presId="urn:microsoft.com/office/officeart/2018/2/layout/IconVerticalSolidList"/>
    <dgm:cxn modelId="{4A4D18FF-E05C-4E39-9F54-293C8CE8197B}" type="presParOf" srcId="{D755EA16-37C6-4B02-BB39-86B1F69F1DD6}" destId="{E66A2A49-7221-46D8-B7B6-0F0FF9ED3753}" srcOrd="1" destOrd="0" presId="urn:microsoft.com/office/officeart/2018/2/layout/IconVerticalSolidList"/>
    <dgm:cxn modelId="{5A2EEF38-9052-4690-B865-E207F642CEE3}" type="presParOf" srcId="{D755EA16-37C6-4B02-BB39-86B1F69F1DD6}" destId="{3D712A34-129E-4D75-8226-B5FBDD94ED22}" srcOrd="2" destOrd="0" presId="urn:microsoft.com/office/officeart/2018/2/layout/IconVerticalSolidList"/>
    <dgm:cxn modelId="{D793F818-8AF1-45E0-B22D-34A058CB692B}" type="presParOf" srcId="{D755EA16-37C6-4B02-BB39-86B1F69F1DD6}" destId="{C37943FE-D817-4A24-90E6-45B8E81D4E55}" srcOrd="3" destOrd="0" presId="urn:microsoft.com/office/officeart/2018/2/layout/IconVerticalSolidList"/>
    <dgm:cxn modelId="{6E135C78-1262-4C10-B36E-0189FEB4A961}" type="presParOf" srcId="{512DD2B4-4EC2-47E4-973C-730152A5769C}" destId="{E5616948-8713-417C-96B6-4B5099B94769}" srcOrd="5" destOrd="0" presId="urn:microsoft.com/office/officeart/2018/2/layout/IconVerticalSolidList"/>
    <dgm:cxn modelId="{16213D9E-6233-4A3A-92C4-DC86CBCC253C}" type="presParOf" srcId="{512DD2B4-4EC2-47E4-973C-730152A5769C}" destId="{17D1CDE5-4451-47C6-9C34-E0EC6553FC91}" srcOrd="6" destOrd="0" presId="urn:microsoft.com/office/officeart/2018/2/layout/IconVerticalSolidList"/>
    <dgm:cxn modelId="{5FC2E07D-2F41-4680-A4E9-3606CA74B006}" type="presParOf" srcId="{17D1CDE5-4451-47C6-9C34-E0EC6553FC91}" destId="{04473361-DD06-4EBC-9F0C-F488322D4435}" srcOrd="0" destOrd="0" presId="urn:microsoft.com/office/officeart/2018/2/layout/IconVerticalSolidList"/>
    <dgm:cxn modelId="{3157D662-558B-4C0F-B581-2A9B03DF8E9F}" type="presParOf" srcId="{17D1CDE5-4451-47C6-9C34-E0EC6553FC91}" destId="{1FA7AA95-6493-4A7F-9275-F303E94A3297}" srcOrd="1" destOrd="0" presId="urn:microsoft.com/office/officeart/2018/2/layout/IconVerticalSolidList"/>
    <dgm:cxn modelId="{813B8C9E-CCCA-402C-A8CE-068257CDD449}" type="presParOf" srcId="{17D1CDE5-4451-47C6-9C34-E0EC6553FC91}" destId="{F2D9FBCE-5B35-4D58-9286-52C899F4BA18}" srcOrd="2" destOrd="0" presId="urn:microsoft.com/office/officeart/2018/2/layout/IconVerticalSolidList"/>
    <dgm:cxn modelId="{462E6325-7B87-4217-8EE0-3D2AF59347AD}" type="presParOf" srcId="{17D1CDE5-4451-47C6-9C34-E0EC6553FC91}" destId="{DE53F7E0-1624-418F-A270-D90B7D2488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6BE3F1-0503-4CF4-93FC-C8C452521C74}"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EC9BAB7A-725F-491E-A07A-C06938200844}">
      <dgm:prSet custT="1"/>
      <dgm:spPr>
        <a:gradFill rotWithShape="0">
          <a:gsLst>
            <a:gs pos="100000">
              <a:srgbClr val="FF0066"/>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dgm:spPr>
      <dgm:t>
        <a:bodyPr/>
        <a:lstStyle/>
        <a:p>
          <a:r>
            <a:rPr lang="en-US" sz="1300" dirty="0"/>
            <a:t>“</a:t>
          </a:r>
          <a:r>
            <a:rPr lang="en-US" sz="1800" dirty="0"/>
            <a:t>Police officers are at a higher risk of suicide than any other profession. In fact, suicide is so prevalent in the profession that the number of police officers who died by suicide </a:t>
          </a:r>
          <a:r>
            <a:rPr lang="en-US" sz="1800" b="1" i="1" dirty="0"/>
            <a:t>is more than triple </a:t>
          </a:r>
          <a:r>
            <a:rPr lang="en-US" sz="1800" dirty="0"/>
            <a:t>that of officers who were fatally injured in the line of duty.”</a:t>
          </a:r>
        </a:p>
      </dgm:t>
    </dgm:pt>
    <dgm:pt modelId="{3C73FC10-9BAF-4781-85BE-17E6B4628F73}" type="parTrans" cxnId="{726DB6DD-16AE-4233-8D11-BA7171AA4DD5}">
      <dgm:prSet/>
      <dgm:spPr/>
      <dgm:t>
        <a:bodyPr/>
        <a:lstStyle/>
        <a:p>
          <a:endParaRPr lang="en-US"/>
        </a:p>
      </dgm:t>
    </dgm:pt>
    <dgm:pt modelId="{2780927E-7F91-4179-B226-4C34AE395697}" type="sibTrans" cxnId="{726DB6DD-16AE-4233-8D11-BA7171AA4DD5}">
      <dgm:prSet/>
      <dgm:spPr/>
      <dgm:t>
        <a:bodyPr/>
        <a:lstStyle/>
        <a:p>
          <a:endParaRPr lang="en-US"/>
        </a:p>
      </dgm:t>
    </dgm:pt>
    <dgm:pt modelId="{EAB8B9D4-7EC3-43D4-9440-5F05ED30D98F}">
      <dgm:prSet/>
      <dgm:spPr/>
      <dgm:t>
        <a:bodyPr/>
        <a:lstStyle/>
        <a:p>
          <a:endParaRPr lang="en-US" dirty="0"/>
        </a:p>
        <a:p>
          <a:endParaRPr lang="en-US" dirty="0"/>
        </a:p>
        <a:p>
          <a:endParaRPr lang="en-US" dirty="0"/>
        </a:p>
        <a:p>
          <a:endParaRPr lang="en-US" dirty="0"/>
        </a:p>
        <a:p>
          <a:endParaRPr lang="en-US" dirty="0"/>
        </a:p>
        <a:p>
          <a:endParaRPr lang="en-US" dirty="0"/>
        </a:p>
        <a:p>
          <a:r>
            <a:rPr lang="en-US" dirty="0"/>
            <a:t>https://www.addictioncenter.com/news/2019/09/police-at-highest-risk-for-suicide-than-any-profession/</a:t>
          </a:r>
        </a:p>
      </dgm:t>
    </dgm:pt>
    <dgm:pt modelId="{E2019EEF-CB37-41F4-92C9-B1B733265B15}" type="parTrans" cxnId="{77C33124-B315-4A57-AE39-E3C3BA5377D3}">
      <dgm:prSet/>
      <dgm:spPr/>
      <dgm:t>
        <a:bodyPr/>
        <a:lstStyle/>
        <a:p>
          <a:endParaRPr lang="en-US"/>
        </a:p>
      </dgm:t>
    </dgm:pt>
    <dgm:pt modelId="{A8A3BBD9-AC5E-4709-9EF1-5EE49EEBF813}" type="sibTrans" cxnId="{77C33124-B315-4A57-AE39-E3C3BA5377D3}">
      <dgm:prSet/>
      <dgm:spPr/>
      <dgm:t>
        <a:bodyPr/>
        <a:lstStyle/>
        <a:p>
          <a:endParaRPr lang="en-US"/>
        </a:p>
      </dgm:t>
    </dgm:pt>
    <dgm:pt modelId="{93488473-DDA6-414F-829C-87BFA65F3FE6}" type="pres">
      <dgm:prSet presAssocID="{EB6BE3F1-0503-4CF4-93FC-C8C452521C74}" presName="vert0" presStyleCnt="0">
        <dgm:presLayoutVars>
          <dgm:dir/>
          <dgm:animOne val="branch"/>
          <dgm:animLvl val="lvl"/>
        </dgm:presLayoutVars>
      </dgm:prSet>
      <dgm:spPr/>
    </dgm:pt>
    <dgm:pt modelId="{4B9526B2-43B4-4CFB-9D32-1D19F3D50978}" type="pres">
      <dgm:prSet presAssocID="{EC9BAB7A-725F-491E-A07A-C06938200844}" presName="thickLine" presStyleLbl="alignNode1" presStyleIdx="0" presStyleCnt="2"/>
      <dgm:spPr/>
    </dgm:pt>
    <dgm:pt modelId="{8F3528E9-F3A6-4D0D-A8A0-7112571CF735}" type="pres">
      <dgm:prSet presAssocID="{EC9BAB7A-725F-491E-A07A-C06938200844}" presName="horz1" presStyleCnt="0"/>
      <dgm:spPr/>
    </dgm:pt>
    <dgm:pt modelId="{644EF298-6660-4487-826E-412B59789F92}" type="pres">
      <dgm:prSet presAssocID="{EC9BAB7A-725F-491E-A07A-C06938200844}" presName="tx1" presStyleLbl="revTx" presStyleIdx="0" presStyleCnt="2"/>
      <dgm:spPr/>
    </dgm:pt>
    <dgm:pt modelId="{FE45549D-1F2F-4C2D-B319-9E6538BE8F5D}" type="pres">
      <dgm:prSet presAssocID="{EC9BAB7A-725F-491E-A07A-C06938200844}" presName="vert1" presStyleCnt="0"/>
      <dgm:spPr/>
    </dgm:pt>
    <dgm:pt modelId="{B0A64221-EB30-4E25-9298-4FE8A79317F1}" type="pres">
      <dgm:prSet presAssocID="{EAB8B9D4-7EC3-43D4-9440-5F05ED30D98F}" presName="thickLine" presStyleLbl="alignNode1" presStyleIdx="1" presStyleCnt="2"/>
      <dgm:spPr/>
    </dgm:pt>
    <dgm:pt modelId="{CBDAEEC8-F487-42B6-9C1A-9222A79F0737}" type="pres">
      <dgm:prSet presAssocID="{EAB8B9D4-7EC3-43D4-9440-5F05ED30D98F}" presName="horz1" presStyleCnt="0"/>
      <dgm:spPr/>
    </dgm:pt>
    <dgm:pt modelId="{94DF9661-CF8A-4FE2-82FE-184F8374EC45}" type="pres">
      <dgm:prSet presAssocID="{EAB8B9D4-7EC3-43D4-9440-5F05ED30D98F}" presName="tx1" presStyleLbl="revTx" presStyleIdx="1" presStyleCnt="2"/>
      <dgm:spPr/>
    </dgm:pt>
    <dgm:pt modelId="{086E9FEC-0F5E-4B34-B1A2-858364873692}" type="pres">
      <dgm:prSet presAssocID="{EAB8B9D4-7EC3-43D4-9440-5F05ED30D98F}" presName="vert1" presStyleCnt="0"/>
      <dgm:spPr/>
    </dgm:pt>
  </dgm:ptLst>
  <dgm:cxnLst>
    <dgm:cxn modelId="{77C33124-B315-4A57-AE39-E3C3BA5377D3}" srcId="{EB6BE3F1-0503-4CF4-93FC-C8C452521C74}" destId="{EAB8B9D4-7EC3-43D4-9440-5F05ED30D98F}" srcOrd="1" destOrd="0" parTransId="{E2019EEF-CB37-41F4-92C9-B1B733265B15}" sibTransId="{A8A3BBD9-AC5E-4709-9EF1-5EE49EEBF813}"/>
    <dgm:cxn modelId="{EFF8F544-6F8C-4C8D-BEC2-9CE19AB39EE1}" type="presOf" srcId="{EAB8B9D4-7EC3-43D4-9440-5F05ED30D98F}" destId="{94DF9661-CF8A-4FE2-82FE-184F8374EC45}" srcOrd="0" destOrd="0" presId="urn:microsoft.com/office/officeart/2008/layout/LinedList"/>
    <dgm:cxn modelId="{83CA88B5-35AA-47A7-844E-3065127182AE}" type="presOf" srcId="{EC9BAB7A-725F-491E-A07A-C06938200844}" destId="{644EF298-6660-4487-826E-412B59789F92}" srcOrd="0" destOrd="0" presId="urn:microsoft.com/office/officeart/2008/layout/LinedList"/>
    <dgm:cxn modelId="{726DB6DD-16AE-4233-8D11-BA7171AA4DD5}" srcId="{EB6BE3F1-0503-4CF4-93FC-C8C452521C74}" destId="{EC9BAB7A-725F-491E-A07A-C06938200844}" srcOrd="0" destOrd="0" parTransId="{3C73FC10-9BAF-4781-85BE-17E6B4628F73}" sibTransId="{2780927E-7F91-4179-B226-4C34AE395697}"/>
    <dgm:cxn modelId="{653539F9-EE87-4713-9A67-130A645773AA}" type="presOf" srcId="{EB6BE3F1-0503-4CF4-93FC-C8C452521C74}" destId="{93488473-DDA6-414F-829C-87BFA65F3FE6}" srcOrd="0" destOrd="0" presId="urn:microsoft.com/office/officeart/2008/layout/LinedList"/>
    <dgm:cxn modelId="{FAFE07F3-4797-4B41-8C92-5AF30578C792}" type="presParOf" srcId="{93488473-DDA6-414F-829C-87BFA65F3FE6}" destId="{4B9526B2-43B4-4CFB-9D32-1D19F3D50978}" srcOrd="0" destOrd="0" presId="urn:microsoft.com/office/officeart/2008/layout/LinedList"/>
    <dgm:cxn modelId="{8310E713-BA86-423C-928A-AA6594FDE880}" type="presParOf" srcId="{93488473-DDA6-414F-829C-87BFA65F3FE6}" destId="{8F3528E9-F3A6-4D0D-A8A0-7112571CF735}" srcOrd="1" destOrd="0" presId="urn:microsoft.com/office/officeart/2008/layout/LinedList"/>
    <dgm:cxn modelId="{88C4F6B7-CE42-4824-9C92-995B2A744991}" type="presParOf" srcId="{8F3528E9-F3A6-4D0D-A8A0-7112571CF735}" destId="{644EF298-6660-4487-826E-412B59789F92}" srcOrd="0" destOrd="0" presId="urn:microsoft.com/office/officeart/2008/layout/LinedList"/>
    <dgm:cxn modelId="{6CF6CA40-B2D0-43FA-8107-F74038BAAE65}" type="presParOf" srcId="{8F3528E9-F3A6-4D0D-A8A0-7112571CF735}" destId="{FE45549D-1F2F-4C2D-B319-9E6538BE8F5D}" srcOrd="1" destOrd="0" presId="urn:microsoft.com/office/officeart/2008/layout/LinedList"/>
    <dgm:cxn modelId="{3459F1D7-9867-4465-A08D-056D08515009}" type="presParOf" srcId="{93488473-DDA6-414F-829C-87BFA65F3FE6}" destId="{B0A64221-EB30-4E25-9298-4FE8A79317F1}" srcOrd="2" destOrd="0" presId="urn:microsoft.com/office/officeart/2008/layout/LinedList"/>
    <dgm:cxn modelId="{67D6C0FC-FD30-46B3-A8CA-1891B0316688}" type="presParOf" srcId="{93488473-DDA6-414F-829C-87BFA65F3FE6}" destId="{CBDAEEC8-F487-42B6-9C1A-9222A79F0737}" srcOrd="3" destOrd="0" presId="urn:microsoft.com/office/officeart/2008/layout/LinedList"/>
    <dgm:cxn modelId="{E9C7E850-13E2-47AB-87C0-DE42A3BD1D95}" type="presParOf" srcId="{CBDAEEC8-F487-42B6-9C1A-9222A79F0737}" destId="{94DF9661-CF8A-4FE2-82FE-184F8374EC45}" srcOrd="0" destOrd="0" presId="urn:microsoft.com/office/officeart/2008/layout/LinedList"/>
    <dgm:cxn modelId="{848A9F8E-93AC-43E7-B179-59211FA1A17B}" type="presParOf" srcId="{CBDAEEC8-F487-42B6-9C1A-9222A79F0737}" destId="{086E9FEC-0F5E-4B34-B1A2-858364873692}" srcOrd="1"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6BC49A-CBF8-4BD8-A279-4A67B4057FC5}"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158F66F-15A1-4EF2-9989-3C7A989899C2}">
      <dgm:prSet/>
      <dgm:spPr/>
      <dgm:t>
        <a:bodyPr/>
        <a:lstStyle/>
        <a:p>
          <a:r>
            <a:rPr lang="en-US" dirty="0"/>
            <a:t>“Identifying persons who may be at risk for suicide is a key part of a comprehensive approach (/effective-prevention/comprehensive-approach) to suicide prevention.”</a:t>
          </a:r>
        </a:p>
      </dgm:t>
    </dgm:pt>
    <dgm:pt modelId="{F304F4FC-BDB4-4B54-A57A-C08BFF5AEA46}" type="parTrans" cxnId="{2CE1EBB4-FEE0-484F-950D-1EA9D9E05B9F}">
      <dgm:prSet/>
      <dgm:spPr/>
      <dgm:t>
        <a:bodyPr/>
        <a:lstStyle/>
        <a:p>
          <a:endParaRPr lang="en-US"/>
        </a:p>
      </dgm:t>
    </dgm:pt>
    <dgm:pt modelId="{E7DACC5E-7E5B-4441-9D64-83C70FE30262}" type="sibTrans" cxnId="{2CE1EBB4-FEE0-484F-950D-1EA9D9E05B9F}">
      <dgm:prSet/>
      <dgm:spPr/>
      <dgm:t>
        <a:bodyPr/>
        <a:lstStyle/>
        <a:p>
          <a:endParaRPr lang="en-US"/>
        </a:p>
      </dgm:t>
    </dgm:pt>
    <dgm:pt modelId="{25B5D679-190A-4EAD-976D-7891A34C9E18}">
      <dgm:prSet/>
      <dgm:spPr/>
      <dgm:t>
        <a:bodyPr/>
        <a:lstStyle/>
        <a:p>
          <a:r>
            <a:rPr lang="en-US" dirty="0"/>
            <a:t>“Family members, friends, teachers, coaches, coworkers, and others can play an important role in recognizing when someone is at risk or in crisis and then connecting that person with the most appropriate course of care.”</a:t>
          </a:r>
        </a:p>
      </dgm:t>
    </dgm:pt>
    <dgm:pt modelId="{546A2FFE-B8FE-4E63-A62D-492EA135D7E9}" type="parTrans" cxnId="{113E3528-E174-4921-8E94-EC3D2FD475D7}">
      <dgm:prSet/>
      <dgm:spPr/>
      <dgm:t>
        <a:bodyPr/>
        <a:lstStyle/>
        <a:p>
          <a:endParaRPr lang="en-US"/>
        </a:p>
      </dgm:t>
    </dgm:pt>
    <dgm:pt modelId="{15AB0005-9812-4C8A-B8AE-4F35B73435D5}" type="sibTrans" cxnId="{113E3528-E174-4921-8E94-EC3D2FD475D7}">
      <dgm:prSet/>
      <dgm:spPr/>
      <dgm:t>
        <a:bodyPr/>
        <a:lstStyle/>
        <a:p>
          <a:endParaRPr lang="en-US"/>
        </a:p>
      </dgm:t>
    </dgm:pt>
    <dgm:pt modelId="{D0F542ED-6C1A-4891-8646-E9564122CFEA}">
      <dgm:prSet/>
      <dgm:spPr/>
      <dgm:t>
        <a:bodyPr/>
        <a:lstStyle/>
        <a:p>
          <a:r>
            <a:rPr lang="en-US" dirty="0"/>
            <a:t>Source:  Suicide Prevention Resource Center, http://www.sprc.org/comprehensive-approach/identify-assist</a:t>
          </a:r>
        </a:p>
      </dgm:t>
    </dgm:pt>
    <dgm:pt modelId="{38D541AD-1D77-4BB1-BAB6-76B1D8151640}" type="parTrans" cxnId="{84F5740E-F2F4-4E68-83DE-70DC76AFF24A}">
      <dgm:prSet/>
      <dgm:spPr/>
      <dgm:t>
        <a:bodyPr/>
        <a:lstStyle/>
        <a:p>
          <a:endParaRPr lang="en-US"/>
        </a:p>
      </dgm:t>
    </dgm:pt>
    <dgm:pt modelId="{9F9E6A5E-F6EF-4FF9-839E-769F0F53DFA1}" type="sibTrans" cxnId="{84F5740E-F2F4-4E68-83DE-70DC76AFF24A}">
      <dgm:prSet/>
      <dgm:spPr/>
      <dgm:t>
        <a:bodyPr/>
        <a:lstStyle/>
        <a:p>
          <a:endParaRPr lang="en-US"/>
        </a:p>
      </dgm:t>
    </dgm:pt>
    <dgm:pt modelId="{F1B428CA-9519-43E5-A272-27E67AB38F4D}" type="pres">
      <dgm:prSet presAssocID="{6A6BC49A-CBF8-4BD8-A279-4A67B4057FC5}" presName="linear" presStyleCnt="0">
        <dgm:presLayoutVars>
          <dgm:animLvl val="lvl"/>
          <dgm:resizeHandles val="exact"/>
        </dgm:presLayoutVars>
      </dgm:prSet>
      <dgm:spPr/>
    </dgm:pt>
    <dgm:pt modelId="{D2F63023-6514-4896-B51E-33D0F3261AFB}" type="pres">
      <dgm:prSet presAssocID="{2158F66F-15A1-4EF2-9989-3C7A989899C2}" presName="parentText" presStyleLbl="node1" presStyleIdx="0" presStyleCnt="3">
        <dgm:presLayoutVars>
          <dgm:chMax val="0"/>
          <dgm:bulletEnabled val="1"/>
        </dgm:presLayoutVars>
      </dgm:prSet>
      <dgm:spPr/>
    </dgm:pt>
    <dgm:pt modelId="{3CAF15B6-A881-4A6C-984C-0790440D1DFE}" type="pres">
      <dgm:prSet presAssocID="{E7DACC5E-7E5B-4441-9D64-83C70FE30262}" presName="spacer" presStyleCnt="0"/>
      <dgm:spPr/>
    </dgm:pt>
    <dgm:pt modelId="{152FBBC4-98F2-4F88-81CB-1F0CFB7EB5AB}" type="pres">
      <dgm:prSet presAssocID="{25B5D679-190A-4EAD-976D-7891A34C9E18}" presName="parentText" presStyleLbl="node1" presStyleIdx="1" presStyleCnt="3">
        <dgm:presLayoutVars>
          <dgm:chMax val="0"/>
          <dgm:bulletEnabled val="1"/>
        </dgm:presLayoutVars>
      </dgm:prSet>
      <dgm:spPr/>
    </dgm:pt>
    <dgm:pt modelId="{EF2AEB0F-81B7-4EA3-B86F-82678CEEF82C}" type="pres">
      <dgm:prSet presAssocID="{15AB0005-9812-4C8A-B8AE-4F35B73435D5}" presName="spacer" presStyleCnt="0"/>
      <dgm:spPr/>
    </dgm:pt>
    <dgm:pt modelId="{37FF3369-44A1-429A-BC1C-DEBF501D3ED3}" type="pres">
      <dgm:prSet presAssocID="{D0F542ED-6C1A-4891-8646-E9564122CFEA}" presName="parentText" presStyleLbl="node1" presStyleIdx="2" presStyleCnt="3">
        <dgm:presLayoutVars>
          <dgm:chMax val="0"/>
          <dgm:bulletEnabled val="1"/>
        </dgm:presLayoutVars>
      </dgm:prSet>
      <dgm:spPr/>
    </dgm:pt>
  </dgm:ptLst>
  <dgm:cxnLst>
    <dgm:cxn modelId="{84F5740E-F2F4-4E68-83DE-70DC76AFF24A}" srcId="{6A6BC49A-CBF8-4BD8-A279-4A67B4057FC5}" destId="{D0F542ED-6C1A-4891-8646-E9564122CFEA}" srcOrd="2" destOrd="0" parTransId="{38D541AD-1D77-4BB1-BAB6-76B1D8151640}" sibTransId="{9F9E6A5E-F6EF-4FF9-839E-769F0F53DFA1}"/>
    <dgm:cxn modelId="{DD046A18-4A3F-413B-8176-352DB028DB4D}" type="presOf" srcId="{25B5D679-190A-4EAD-976D-7891A34C9E18}" destId="{152FBBC4-98F2-4F88-81CB-1F0CFB7EB5AB}" srcOrd="0" destOrd="0" presId="urn:microsoft.com/office/officeart/2005/8/layout/vList2"/>
    <dgm:cxn modelId="{88EB5D25-0122-4457-BC56-2CC5F67E3B83}" type="presOf" srcId="{D0F542ED-6C1A-4891-8646-E9564122CFEA}" destId="{37FF3369-44A1-429A-BC1C-DEBF501D3ED3}" srcOrd="0" destOrd="0" presId="urn:microsoft.com/office/officeart/2005/8/layout/vList2"/>
    <dgm:cxn modelId="{113E3528-E174-4921-8E94-EC3D2FD475D7}" srcId="{6A6BC49A-CBF8-4BD8-A279-4A67B4057FC5}" destId="{25B5D679-190A-4EAD-976D-7891A34C9E18}" srcOrd="1" destOrd="0" parTransId="{546A2FFE-B8FE-4E63-A62D-492EA135D7E9}" sibTransId="{15AB0005-9812-4C8A-B8AE-4F35B73435D5}"/>
    <dgm:cxn modelId="{183CDA9A-4423-44AA-9F2A-DD0F96949346}" type="presOf" srcId="{6A6BC49A-CBF8-4BD8-A279-4A67B4057FC5}" destId="{F1B428CA-9519-43E5-A272-27E67AB38F4D}" srcOrd="0" destOrd="0" presId="urn:microsoft.com/office/officeart/2005/8/layout/vList2"/>
    <dgm:cxn modelId="{2CE1EBB4-FEE0-484F-950D-1EA9D9E05B9F}" srcId="{6A6BC49A-CBF8-4BD8-A279-4A67B4057FC5}" destId="{2158F66F-15A1-4EF2-9989-3C7A989899C2}" srcOrd="0" destOrd="0" parTransId="{F304F4FC-BDB4-4B54-A57A-C08BFF5AEA46}" sibTransId="{E7DACC5E-7E5B-4441-9D64-83C70FE30262}"/>
    <dgm:cxn modelId="{11A97FE3-8481-40FC-9E7C-CF126610132D}" type="presOf" srcId="{2158F66F-15A1-4EF2-9989-3C7A989899C2}" destId="{D2F63023-6514-4896-B51E-33D0F3261AFB}" srcOrd="0" destOrd="0" presId="urn:microsoft.com/office/officeart/2005/8/layout/vList2"/>
    <dgm:cxn modelId="{D2221099-0469-44F8-A3DD-A61CD46D3483}" type="presParOf" srcId="{F1B428CA-9519-43E5-A272-27E67AB38F4D}" destId="{D2F63023-6514-4896-B51E-33D0F3261AFB}" srcOrd="0" destOrd="0" presId="urn:microsoft.com/office/officeart/2005/8/layout/vList2"/>
    <dgm:cxn modelId="{A3501A74-CEDA-4FA5-8513-BEBAFE238DA9}" type="presParOf" srcId="{F1B428CA-9519-43E5-A272-27E67AB38F4D}" destId="{3CAF15B6-A881-4A6C-984C-0790440D1DFE}" srcOrd="1" destOrd="0" presId="urn:microsoft.com/office/officeart/2005/8/layout/vList2"/>
    <dgm:cxn modelId="{F928E355-2398-45C3-A9CA-DFB4DF030C0F}" type="presParOf" srcId="{F1B428CA-9519-43E5-A272-27E67AB38F4D}" destId="{152FBBC4-98F2-4F88-81CB-1F0CFB7EB5AB}" srcOrd="2" destOrd="0" presId="urn:microsoft.com/office/officeart/2005/8/layout/vList2"/>
    <dgm:cxn modelId="{32E93A4E-A4B7-4824-A6A5-411BF937EC4E}" type="presParOf" srcId="{F1B428CA-9519-43E5-A272-27E67AB38F4D}" destId="{EF2AEB0F-81B7-4EA3-B86F-82678CEEF82C}" srcOrd="3" destOrd="0" presId="urn:microsoft.com/office/officeart/2005/8/layout/vList2"/>
    <dgm:cxn modelId="{FB1CCE7F-3ABD-4B64-BECC-F0EB3B5DE146}" type="presParOf" srcId="{F1B428CA-9519-43E5-A272-27E67AB38F4D}" destId="{37FF3369-44A1-429A-BC1C-DEBF501D3E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F2AB9-8B9B-4105-99CA-CC51FAC69781}"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DD79AAF9-C8E9-4132-83DE-9FDA0BAE07D6}">
      <dgm:prSet/>
      <dgm:spPr/>
      <dgm:t>
        <a:bodyPr/>
        <a:lstStyle/>
        <a:p>
          <a:r>
            <a:rPr lang="en-US" b="0" dirty="0"/>
            <a:t>Peer Support</a:t>
          </a:r>
          <a:endParaRPr lang="en-US" dirty="0"/>
        </a:p>
      </dgm:t>
    </dgm:pt>
    <dgm:pt modelId="{D190606B-660A-4AF5-BAA7-29D1A2312278}" type="parTrans" cxnId="{E340DB12-3B8B-4F63-89BB-6ADCE640F2BC}">
      <dgm:prSet/>
      <dgm:spPr/>
      <dgm:t>
        <a:bodyPr/>
        <a:lstStyle/>
        <a:p>
          <a:endParaRPr lang="en-US"/>
        </a:p>
      </dgm:t>
    </dgm:pt>
    <dgm:pt modelId="{9F70D4DF-B458-4861-BF19-F09C0C38BFB7}" type="sibTrans" cxnId="{E340DB12-3B8B-4F63-89BB-6ADCE640F2BC}">
      <dgm:prSet/>
      <dgm:spPr/>
      <dgm:t>
        <a:bodyPr/>
        <a:lstStyle/>
        <a:p>
          <a:endParaRPr lang="en-US"/>
        </a:p>
      </dgm:t>
    </dgm:pt>
    <dgm:pt modelId="{ED52F2B6-0748-46C2-97F7-B400AAB29806}">
      <dgm:prSet/>
      <dgm:spPr/>
      <dgm:t>
        <a:bodyPr/>
        <a:lstStyle/>
        <a:p>
          <a:r>
            <a:rPr lang="en-US" b="0" dirty="0"/>
            <a:t>Supervision and Consultation</a:t>
          </a:r>
          <a:endParaRPr lang="en-US" dirty="0"/>
        </a:p>
      </dgm:t>
    </dgm:pt>
    <dgm:pt modelId="{A48E63E3-CA67-4F15-B1AE-9FFED8C25F7E}" type="parTrans" cxnId="{E3BCCFFC-E870-46EA-A1FC-B9006AD53EF8}">
      <dgm:prSet/>
      <dgm:spPr/>
      <dgm:t>
        <a:bodyPr/>
        <a:lstStyle/>
        <a:p>
          <a:endParaRPr lang="en-US"/>
        </a:p>
      </dgm:t>
    </dgm:pt>
    <dgm:pt modelId="{A77ED056-51FD-4EEE-B476-FC88BE88FF81}" type="sibTrans" cxnId="{E3BCCFFC-E870-46EA-A1FC-B9006AD53EF8}">
      <dgm:prSet/>
      <dgm:spPr/>
      <dgm:t>
        <a:bodyPr/>
        <a:lstStyle/>
        <a:p>
          <a:endParaRPr lang="en-US"/>
        </a:p>
      </dgm:t>
    </dgm:pt>
    <dgm:pt modelId="{233237B0-0EEF-4D9A-9215-CB16D9BCC8EB}">
      <dgm:prSet/>
      <dgm:spPr/>
      <dgm:t>
        <a:bodyPr/>
        <a:lstStyle/>
        <a:p>
          <a:r>
            <a:rPr lang="en-US" b="0" dirty="0"/>
            <a:t>Training</a:t>
          </a:r>
          <a:endParaRPr lang="en-US" dirty="0"/>
        </a:p>
      </dgm:t>
    </dgm:pt>
    <dgm:pt modelId="{08F7255D-B650-487E-8022-DE6FBBACADF2}" type="parTrans" cxnId="{58C342AA-6DA3-4D53-BA8C-4552FA101A8D}">
      <dgm:prSet/>
      <dgm:spPr/>
      <dgm:t>
        <a:bodyPr/>
        <a:lstStyle/>
        <a:p>
          <a:endParaRPr lang="en-US"/>
        </a:p>
      </dgm:t>
    </dgm:pt>
    <dgm:pt modelId="{886510E3-FABE-4CF3-9DDB-483258A51EE9}" type="sibTrans" cxnId="{58C342AA-6DA3-4D53-BA8C-4552FA101A8D}">
      <dgm:prSet/>
      <dgm:spPr/>
      <dgm:t>
        <a:bodyPr/>
        <a:lstStyle/>
        <a:p>
          <a:endParaRPr lang="en-US"/>
        </a:p>
      </dgm:t>
    </dgm:pt>
    <dgm:pt modelId="{BDCFEC80-1740-4DF6-84D5-8A4ECF631E66}">
      <dgm:prSet/>
      <dgm:spPr/>
      <dgm:t>
        <a:bodyPr/>
        <a:lstStyle/>
        <a:p>
          <a:r>
            <a:rPr lang="en-US" b="0" dirty="0"/>
            <a:t>Personal Psychotherapy or Counseling</a:t>
          </a:r>
          <a:endParaRPr lang="en-US" dirty="0"/>
        </a:p>
      </dgm:t>
    </dgm:pt>
    <dgm:pt modelId="{B5ABD5FE-4296-4586-8554-FC664059D00F}" type="parTrans" cxnId="{84C6364C-C751-4F91-B2F3-A7991E844614}">
      <dgm:prSet/>
      <dgm:spPr/>
      <dgm:t>
        <a:bodyPr/>
        <a:lstStyle/>
        <a:p>
          <a:endParaRPr lang="en-US"/>
        </a:p>
      </dgm:t>
    </dgm:pt>
    <dgm:pt modelId="{BFC13D6C-9FE2-4B05-8744-415F087F64D4}" type="sibTrans" cxnId="{84C6364C-C751-4F91-B2F3-A7991E844614}">
      <dgm:prSet/>
      <dgm:spPr/>
      <dgm:t>
        <a:bodyPr/>
        <a:lstStyle/>
        <a:p>
          <a:endParaRPr lang="en-US"/>
        </a:p>
      </dgm:t>
    </dgm:pt>
    <dgm:pt modelId="{0B69A3B8-4BCB-4679-985E-35984232F4CA}">
      <dgm:prSet/>
      <dgm:spPr/>
      <dgm:t>
        <a:bodyPr/>
        <a:lstStyle/>
        <a:p>
          <a:r>
            <a:rPr lang="en-US" b="0" dirty="0"/>
            <a:t>Maintaining balance in one’s life</a:t>
          </a:r>
          <a:endParaRPr lang="en-US" dirty="0"/>
        </a:p>
      </dgm:t>
    </dgm:pt>
    <dgm:pt modelId="{9A4679AA-C052-4B2D-9C7B-412EB414F4EC}" type="parTrans" cxnId="{D17CC124-2EB1-44AF-A9FE-8E87F53DAAC7}">
      <dgm:prSet/>
      <dgm:spPr/>
      <dgm:t>
        <a:bodyPr/>
        <a:lstStyle/>
        <a:p>
          <a:endParaRPr lang="en-US"/>
        </a:p>
      </dgm:t>
    </dgm:pt>
    <dgm:pt modelId="{8E455094-1190-4C94-8903-3AA852C27201}" type="sibTrans" cxnId="{D17CC124-2EB1-44AF-A9FE-8E87F53DAAC7}">
      <dgm:prSet/>
      <dgm:spPr/>
      <dgm:t>
        <a:bodyPr/>
        <a:lstStyle/>
        <a:p>
          <a:endParaRPr lang="en-US"/>
        </a:p>
      </dgm:t>
    </dgm:pt>
    <dgm:pt modelId="{0A347C56-778A-4513-ABB1-5A872C4E1AB6}">
      <dgm:prSet/>
      <dgm:spPr/>
      <dgm:t>
        <a:bodyPr/>
        <a:lstStyle/>
        <a:p>
          <a:r>
            <a:rPr lang="en-US" b="0" dirty="0"/>
            <a:t>Engaging in spiritual activities that provide meaning and perspective</a:t>
          </a:r>
          <a:endParaRPr lang="en-US" dirty="0"/>
        </a:p>
      </dgm:t>
    </dgm:pt>
    <dgm:pt modelId="{B6E0DFA4-EF61-453C-9B90-B230DF0C4B8C}" type="parTrans" cxnId="{FD5605C8-3B26-41E7-BD8F-7302DF446201}">
      <dgm:prSet/>
      <dgm:spPr/>
      <dgm:t>
        <a:bodyPr/>
        <a:lstStyle/>
        <a:p>
          <a:endParaRPr lang="en-US"/>
        </a:p>
      </dgm:t>
    </dgm:pt>
    <dgm:pt modelId="{D8E3AAD2-1818-4FC2-81F0-96562D1FBB8F}" type="sibTrans" cxnId="{FD5605C8-3B26-41E7-BD8F-7302DF446201}">
      <dgm:prSet/>
      <dgm:spPr/>
      <dgm:t>
        <a:bodyPr/>
        <a:lstStyle/>
        <a:p>
          <a:endParaRPr lang="en-US"/>
        </a:p>
      </dgm:t>
    </dgm:pt>
    <dgm:pt modelId="{15465008-7B68-4243-9CA8-FC8FC9910D83}">
      <dgm:prSet/>
      <dgm:spPr/>
      <dgm:t>
        <a:bodyPr/>
        <a:lstStyle/>
        <a:p>
          <a:r>
            <a:rPr lang="en-US" b="0" dirty="0"/>
            <a:t>Source: SAMHSA (2014) </a:t>
          </a:r>
          <a:r>
            <a:rPr lang="en-US" b="0" i="1" dirty="0"/>
            <a:t>Tips for Disaster Responders:  Understanding Compassion Fatigue</a:t>
          </a:r>
          <a:endParaRPr lang="en-US" dirty="0"/>
        </a:p>
      </dgm:t>
    </dgm:pt>
    <dgm:pt modelId="{DBF4D794-0007-4722-A549-E2994107EE04}" type="parTrans" cxnId="{20D2E121-F6BA-4690-A66D-088E234E3E86}">
      <dgm:prSet/>
      <dgm:spPr/>
      <dgm:t>
        <a:bodyPr/>
        <a:lstStyle/>
        <a:p>
          <a:endParaRPr lang="en-US"/>
        </a:p>
      </dgm:t>
    </dgm:pt>
    <dgm:pt modelId="{0C788877-2D42-4C77-974D-8F8D55D33779}" type="sibTrans" cxnId="{20D2E121-F6BA-4690-A66D-088E234E3E86}">
      <dgm:prSet/>
      <dgm:spPr/>
      <dgm:t>
        <a:bodyPr/>
        <a:lstStyle/>
        <a:p>
          <a:endParaRPr lang="en-US"/>
        </a:p>
      </dgm:t>
    </dgm:pt>
    <dgm:pt modelId="{01F462F5-B8FB-4E3E-9AFC-0ADFC68AF4AF}" type="pres">
      <dgm:prSet presAssocID="{CA5F2AB9-8B9B-4105-99CA-CC51FAC69781}" presName="linear" presStyleCnt="0">
        <dgm:presLayoutVars>
          <dgm:animLvl val="lvl"/>
          <dgm:resizeHandles val="exact"/>
        </dgm:presLayoutVars>
      </dgm:prSet>
      <dgm:spPr/>
    </dgm:pt>
    <dgm:pt modelId="{F79430DB-BBB2-448E-AC47-B812D28F1913}" type="pres">
      <dgm:prSet presAssocID="{DD79AAF9-C8E9-4132-83DE-9FDA0BAE07D6}" presName="parentText" presStyleLbl="node1" presStyleIdx="0" presStyleCnt="7">
        <dgm:presLayoutVars>
          <dgm:chMax val="0"/>
          <dgm:bulletEnabled val="1"/>
        </dgm:presLayoutVars>
      </dgm:prSet>
      <dgm:spPr/>
    </dgm:pt>
    <dgm:pt modelId="{E6B81C96-DE89-4FF5-9AA3-5F2E856D70AC}" type="pres">
      <dgm:prSet presAssocID="{9F70D4DF-B458-4861-BF19-F09C0C38BFB7}" presName="spacer" presStyleCnt="0"/>
      <dgm:spPr/>
    </dgm:pt>
    <dgm:pt modelId="{BD97A8BE-FFFD-43C8-818B-9B8F46ABAC65}" type="pres">
      <dgm:prSet presAssocID="{ED52F2B6-0748-46C2-97F7-B400AAB29806}" presName="parentText" presStyleLbl="node1" presStyleIdx="1" presStyleCnt="7">
        <dgm:presLayoutVars>
          <dgm:chMax val="0"/>
          <dgm:bulletEnabled val="1"/>
        </dgm:presLayoutVars>
      </dgm:prSet>
      <dgm:spPr/>
    </dgm:pt>
    <dgm:pt modelId="{E8F71AFD-775B-41AE-8ECF-7E44E5A729E7}" type="pres">
      <dgm:prSet presAssocID="{A77ED056-51FD-4EEE-B476-FC88BE88FF81}" presName="spacer" presStyleCnt="0"/>
      <dgm:spPr/>
    </dgm:pt>
    <dgm:pt modelId="{F93A2197-7C20-43FD-B164-34647B7F412A}" type="pres">
      <dgm:prSet presAssocID="{233237B0-0EEF-4D9A-9215-CB16D9BCC8EB}" presName="parentText" presStyleLbl="node1" presStyleIdx="2" presStyleCnt="7">
        <dgm:presLayoutVars>
          <dgm:chMax val="0"/>
          <dgm:bulletEnabled val="1"/>
        </dgm:presLayoutVars>
      </dgm:prSet>
      <dgm:spPr/>
    </dgm:pt>
    <dgm:pt modelId="{A7D6EC85-5DDF-45F7-9AB6-61D2C28A8C6F}" type="pres">
      <dgm:prSet presAssocID="{886510E3-FABE-4CF3-9DDB-483258A51EE9}" presName="spacer" presStyleCnt="0"/>
      <dgm:spPr/>
    </dgm:pt>
    <dgm:pt modelId="{80306BBF-7B86-4FD0-A2FD-8824173FBE24}" type="pres">
      <dgm:prSet presAssocID="{BDCFEC80-1740-4DF6-84D5-8A4ECF631E66}" presName="parentText" presStyleLbl="node1" presStyleIdx="3" presStyleCnt="7">
        <dgm:presLayoutVars>
          <dgm:chMax val="0"/>
          <dgm:bulletEnabled val="1"/>
        </dgm:presLayoutVars>
      </dgm:prSet>
      <dgm:spPr/>
    </dgm:pt>
    <dgm:pt modelId="{EC14D85B-E67E-4D80-998D-45C07FE5A641}" type="pres">
      <dgm:prSet presAssocID="{BFC13D6C-9FE2-4B05-8744-415F087F64D4}" presName="spacer" presStyleCnt="0"/>
      <dgm:spPr/>
    </dgm:pt>
    <dgm:pt modelId="{B3C898C3-55F9-426F-B71B-71D97EDBF309}" type="pres">
      <dgm:prSet presAssocID="{0B69A3B8-4BCB-4679-985E-35984232F4CA}" presName="parentText" presStyleLbl="node1" presStyleIdx="4" presStyleCnt="7">
        <dgm:presLayoutVars>
          <dgm:chMax val="0"/>
          <dgm:bulletEnabled val="1"/>
        </dgm:presLayoutVars>
      </dgm:prSet>
      <dgm:spPr/>
    </dgm:pt>
    <dgm:pt modelId="{D8B6381B-0F11-4224-AD07-7AACEAC0AF94}" type="pres">
      <dgm:prSet presAssocID="{8E455094-1190-4C94-8903-3AA852C27201}" presName="spacer" presStyleCnt="0"/>
      <dgm:spPr/>
    </dgm:pt>
    <dgm:pt modelId="{DFACA207-A8D8-49F8-8538-BE974CCC5BE2}" type="pres">
      <dgm:prSet presAssocID="{0A347C56-778A-4513-ABB1-5A872C4E1AB6}" presName="parentText" presStyleLbl="node1" presStyleIdx="5" presStyleCnt="7">
        <dgm:presLayoutVars>
          <dgm:chMax val="0"/>
          <dgm:bulletEnabled val="1"/>
        </dgm:presLayoutVars>
      </dgm:prSet>
      <dgm:spPr/>
    </dgm:pt>
    <dgm:pt modelId="{37A42DFA-1129-4C01-B4AC-F5F6F57A8782}" type="pres">
      <dgm:prSet presAssocID="{D8E3AAD2-1818-4FC2-81F0-96562D1FBB8F}" presName="spacer" presStyleCnt="0"/>
      <dgm:spPr/>
    </dgm:pt>
    <dgm:pt modelId="{0099C7BF-AD59-463B-9554-7E437FE1D116}" type="pres">
      <dgm:prSet presAssocID="{15465008-7B68-4243-9CA8-FC8FC9910D83}" presName="parentText" presStyleLbl="node1" presStyleIdx="6" presStyleCnt="7">
        <dgm:presLayoutVars>
          <dgm:chMax val="0"/>
          <dgm:bulletEnabled val="1"/>
        </dgm:presLayoutVars>
      </dgm:prSet>
      <dgm:spPr/>
    </dgm:pt>
  </dgm:ptLst>
  <dgm:cxnLst>
    <dgm:cxn modelId="{6AE1BD0E-E212-4E52-ADA3-A55DADE47488}" type="presOf" srcId="{0A347C56-778A-4513-ABB1-5A872C4E1AB6}" destId="{DFACA207-A8D8-49F8-8538-BE974CCC5BE2}" srcOrd="0" destOrd="0" presId="urn:microsoft.com/office/officeart/2005/8/layout/vList2"/>
    <dgm:cxn modelId="{E340DB12-3B8B-4F63-89BB-6ADCE640F2BC}" srcId="{CA5F2AB9-8B9B-4105-99CA-CC51FAC69781}" destId="{DD79AAF9-C8E9-4132-83DE-9FDA0BAE07D6}" srcOrd="0" destOrd="0" parTransId="{D190606B-660A-4AF5-BAA7-29D1A2312278}" sibTransId="{9F70D4DF-B458-4861-BF19-F09C0C38BFB7}"/>
    <dgm:cxn modelId="{1E014915-A5F3-4DEB-86D7-345F2A5791D6}" type="presOf" srcId="{DD79AAF9-C8E9-4132-83DE-9FDA0BAE07D6}" destId="{F79430DB-BBB2-448E-AC47-B812D28F1913}" srcOrd="0" destOrd="0" presId="urn:microsoft.com/office/officeart/2005/8/layout/vList2"/>
    <dgm:cxn modelId="{20D2E121-F6BA-4690-A66D-088E234E3E86}" srcId="{CA5F2AB9-8B9B-4105-99CA-CC51FAC69781}" destId="{15465008-7B68-4243-9CA8-FC8FC9910D83}" srcOrd="6" destOrd="0" parTransId="{DBF4D794-0007-4722-A549-E2994107EE04}" sibTransId="{0C788877-2D42-4C77-974D-8F8D55D33779}"/>
    <dgm:cxn modelId="{D17CC124-2EB1-44AF-A9FE-8E87F53DAAC7}" srcId="{CA5F2AB9-8B9B-4105-99CA-CC51FAC69781}" destId="{0B69A3B8-4BCB-4679-985E-35984232F4CA}" srcOrd="4" destOrd="0" parTransId="{9A4679AA-C052-4B2D-9C7B-412EB414F4EC}" sibTransId="{8E455094-1190-4C94-8903-3AA852C27201}"/>
    <dgm:cxn modelId="{43374F35-3A08-4439-B347-CCC8E543F8A3}" type="presOf" srcId="{CA5F2AB9-8B9B-4105-99CA-CC51FAC69781}" destId="{01F462F5-B8FB-4E3E-9AFC-0ADFC68AF4AF}" srcOrd="0" destOrd="0" presId="urn:microsoft.com/office/officeart/2005/8/layout/vList2"/>
    <dgm:cxn modelId="{84C6364C-C751-4F91-B2F3-A7991E844614}" srcId="{CA5F2AB9-8B9B-4105-99CA-CC51FAC69781}" destId="{BDCFEC80-1740-4DF6-84D5-8A4ECF631E66}" srcOrd="3" destOrd="0" parTransId="{B5ABD5FE-4296-4586-8554-FC664059D00F}" sibTransId="{BFC13D6C-9FE2-4B05-8744-415F087F64D4}"/>
    <dgm:cxn modelId="{562C2F70-D2DE-4939-8405-7332129E8038}" type="presOf" srcId="{15465008-7B68-4243-9CA8-FC8FC9910D83}" destId="{0099C7BF-AD59-463B-9554-7E437FE1D116}" srcOrd="0" destOrd="0" presId="urn:microsoft.com/office/officeart/2005/8/layout/vList2"/>
    <dgm:cxn modelId="{B48B94A3-D29A-4BBF-898B-03A1DD7829E1}" type="presOf" srcId="{233237B0-0EEF-4D9A-9215-CB16D9BCC8EB}" destId="{F93A2197-7C20-43FD-B164-34647B7F412A}" srcOrd="0" destOrd="0" presId="urn:microsoft.com/office/officeart/2005/8/layout/vList2"/>
    <dgm:cxn modelId="{58C342AA-6DA3-4D53-BA8C-4552FA101A8D}" srcId="{CA5F2AB9-8B9B-4105-99CA-CC51FAC69781}" destId="{233237B0-0EEF-4D9A-9215-CB16D9BCC8EB}" srcOrd="2" destOrd="0" parTransId="{08F7255D-B650-487E-8022-DE6FBBACADF2}" sibTransId="{886510E3-FABE-4CF3-9DDB-483258A51EE9}"/>
    <dgm:cxn modelId="{FD5605C8-3B26-41E7-BD8F-7302DF446201}" srcId="{CA5F2AB9-8B9B-4105-99CA-CC51FAC69781}" destId="{0A347C56-778A-4513-ABB1-5A872C4E1AB6}" srcOrd="5" destOrd="0" parTransId="{B6E0DFA4-EF61-453C-9B90-B230DF0C4B8C}" sibTransId="{D8E3AAD2-1818-4FC2-81F0-96562D1FBB8F}"/>
    <dgm:cxn modelId="{ED075CD2-5DA3-4370-A4A8-B6941420C2DC}" type="presOf" srcId="{BDCFEC80-1740-4DF6-84D5-8A4ECF631E66}" destId="{80306BBF-7B86-4FD0-A2FD-8824173FBE24}" srcOrd="0" destOrd="0" presId="urn:microsoft.com/office/officeart/2005/8/layout/vList2"/>
    <dgm:cxn modelId="{89E7ACD3-DF8F-4D05-8AEF-6AEE49F3D5C8}" type="presOf" srcId="{ED52F2B6-0748-46C2-97F7-B400AAB29806}" destId="{BD97A8BE-FFFD-43C8-818B-9B8F46ABAC65}" srcOrd="0" destOrd="0" presId="urn:microsoft.com/office/officeart/2005/8/layout/vList2"/>
    <dgm:cxn modelId="{E3BCCFFC-E870-46EA-A1FC-B9006AD53EF8}" srcId="{CA5F2AB9-8B9B-4105-99CA-CC51FAC69781}" destId="{ED52F2B6-0748-46C2-97F7-B400AAB29806}" srcOrd="1" destOrd="0" parTransId="{A48E63E3-CA67-4F15-B1AE-9FFED8C25F7E}" sibTransId="{A77ED056-51FD-4EEE-B476-FC88BE88FF81}"/>
    <dgm:cxn modelId="{EB8582FE-CBC6-480A-8BEF-74BD0AC8FC4A}" type="presOf" srcId="{0B69A3B8-4BCB-4679-985E-35984232F4CA}" destId="{B3C898C3-55F9-426F-B71B-71D97EDBF309}" srcOrd="0" destOrd="0" presId="urn:microsoft.com/office/officeart/2005/8/layout/vList2"/>
    <dgm:cxn modelId="{7212E921-618A-466E-B2C5-7ABB8743D35D}" type="presParOf" srcId="{01F462F5-B8FB-4E3E-9AFC-0ADFC68AF4AF}" destId="{F79430DB-BBB2-448E-AC47-B812D28F1913}" srcOrd="0" destOrd="0" presId="urn:microsoft.com/office/officeart/2005/8/layout/vList2"/>
    <dgm:cxn modelId="{3D997F2B-C4DC-4211-B195-7ECF8F6D1EDF}" type="presParOf" srcId="{01F462F5-B8FB-4E3E-9AFC-0ADFC68AF4AF}" destId="{E6B81C96-DE89-4FF5-9AA3-5F2E856D70AC}" srcOrd="1" destOrd="0" presId="urn:microsoft.com/office/officeart/2005/8/layout/vList2"/>
    <dgm:cxn modelId="{C36A9D56-2D78-4C8F-BDF3-088D64D6682B}" type="presParOf" srcId="{01F462F5-B8FB-4E3E-9AFC-0ADFC68AF4AF}" destId="{BD97A8BE-FFFD-43C8-818B-9B8F46ABAC65}" srcOrd="2" destOrd="0" presId="urn:microsoft.com/office/officeart/2005/8/layout/vList2"/>
    <dgm:cxn modelId="{A3C0C21C-7FC9-44FE-BC18-1DF267857531}" type="presParOf" srcId="{01F462F5-B8FB-4E3E-9AFC-0ADFC68AF4AF}" destId="{E8F71AFD-775B-41AE-8ECF-7E44E5A729E7}" srcOrd="3" destOrd="0" presId="urn:microsoft.com/office/officeart/2005/8/layout/vList2"/>
    <dgm:cxn modelId="{EF91CCAB-B72F-4029-81A2-632824BCD108}" type="presParOf" srcId="{01F462F5-B8FB-4E3E-9AFC-0ADFC68AF4AF}" destId="{F93A2197-7C20-43FD-B164-34647B7F412A}" srcOrd="4" destOrd="0" presId="urn:microsoft.com/office/officeart/2005/8/layout/vList2"/>
    <dgm:cxn modelId="{8EB7E3ED-056D-4F3B-83AC-B47E495D938D}" type="presParOf" srcId="{01F462F5-B8FB-4E3E-9AFC-0ADFC68AF4AF}" destId="{A7D6EC85-5DDF-45F7-9AB6-61D2C28A8C6F}" srcOrd="5" destOrd="0" presId="urn:microsoft.com/office/officeart/2005/8/layout/vList2"/>
    <dgm:cxn modelId="{33555BC6-1146-439F-B9BE-596DEEA042C4}" type="presParOf" srcId="{01F462F5-B8FB-4E3E-9AFC-0ADFC68AF4AF}" destId="{80306BBF-7B86-4FD0-A2FD-8824173FBE24}" srcOrd="6" destOrd="0" presId="urn:microsoft.com/office/officeart/2005/8/layout/vList2"/>
    <dgm:cxn modelId="{A60EBFE3-199E-43A8-98EA-31A415ED10AB}" type="presParOf" srcId="{01F462F5-B8FB-4E3E-9AFC-0ADFC68AF4AF}" destId="{EC14D85B-E67E-4D80-998D-45C07FE5A641}" srcOrd="7" destOrd="0" presId="urn:microsoft.com/office/officeart/2005/8/layout/vList2"/>
    <dgm:cxn modelId="{7E8725C9-3C60-4866-982F-5E7FC961E6CD}" type="presParOf" srcId="{01F462F5-B8FB-4E3E-9AFC-0ADFC68AF4AF}" destId="{B3C898C3-55F9-426F-B71B-71D97EDBF309}" srcOrd="8" destOrd="0" presId="urn:microsoft.com/office/officeart/2005/8/layout/vList2"/>
    <dgm:cxn modelId="{2B31A8A1-1BC7-4B68-BA27-CED679898A17}" type="presParOf" srcId="{01F462F5-B8FB-4E3E-9AFC-0ADFC68AF4AF}" destId="{D8B6381B-0F11-4224-AD07-7AACEAC0AF94}" srcOrd="9" destOrd="0" presId="urn:microsoft.com/office/officeart/2005/8/layout/vList2"/>
    <dgm:cxn modelId="{5797C3EE-65DC-41E8-B538-C22AD9705C01}" type="presParOf" srcId="{01F462F5-B8FB-4E3E-9AFC-0ADFC68AF4AF}" destId="{DFACA207-A8D8-49F8-8538-BE974CCC5BE2}" srcOrd="10" destOrd="0" presId="urn:microsoft.com/office/officeart/2005/8/layout/vList2"/>
    <dgm:cxn modelId="{10C7078A-C7CD-4407-AC48-B430B0D7883D}" type="presParOf" srcId="{01F462F5-B8FB-4E3E-9AFC-0ADFC68AF4AF}" destId="{37A42DFA-1129-4C01-B4AC-F5F6F57A8782}" srcOrd="11" destOrd="0" presId="urn:microsoft.com/office/officeart/2005/8/layout/vList2"/>
    <dgm:cxn modelId="{8DCB3814-C91F-47E6-8034-73288A8AC85D}" type="presParOf" srcId="{01F462F5-B8FB-4E3E-9AFC-0ADFC68AF4AF}" destId="{0099C7BF-AD59-463B-9554-7E437FE1D11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99556-AE0B-4D72-A863-2DFFC0F9D9BF}">
      <dsp:nvSpPr>
        <dsp:cNvPr id="0" name=""/>
        <dsp:cNvSpPr/>
      </dsp:nvSpPr>
      <dsp:spPr>
        <a:xfrm>
          <a:off x="-37279" y="7288"/>
          <a:ext cx="4971603" cy="699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85854-E9B2-4756-93FA-DBC0967E687A}">
      <dsp:nvSpPr>
        <dsp:cNvPr id="0" name=""/>
        <dsp:cNvSpPr/>
      </dsp:nvSpPr>
      <dsp:spPr>
        <a:xfrm>
          <a:off x="174238" y="164615"/>
          <a:ext cx="385329" cy="3845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CD9A07-D638-430C-BE62-93427178D68F}">
      <dsp:nvSpPr>
        <dsp:cNvPr id="0" name=""/>
        <dsp:cNvSpPr/>
      </dsp:nvSpPr>
      <dsp:spPr>
        <a:xfrm>
          <a:off x="671215" y="7288"/>
          <a:ext cx="4337666" cy="74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27" tIns="78627" rIns="78627" bIns="78627" numCol="1" spcCol="1270" anchor="ctr" anchorCtr="0">
          <a:noAutofit/>
        </a:bodyPr>
        <a:lstStyle/>
        <a:p>
          <a:pPr marL="0" lvl="0" indent="0" algn="l" defTabSz="889000">
            <a:lnSpc>
              <a:spcPct val="100000"/>
            </a:lnSpc>
            <a:spcBef>
              <a:spcPct val="0"/>
            </a:spcBef>
            <a:spcAft>
              <a:spcPct val="35000"/>
            </a:spcAft>
            <a:buNone/>
          </a:pPr>
          <a:r>
            <a:rPr lang="en-US" sz="2000" kern="1200" dirty="0"/>
            <a:t>LEARNING OBJECTIVES:</a:t>
          </a:r>
        </a:p>
      </dsp:txBody>
      <dsp:txXfrm>
        <a:off x="671215" y="7288"/>
        <a:ext cx="4337666" cy="742932"/>
      </dsp:txXfrm>
    </dsp:sp>
    <dsp:sp modelId="{FC08AFC3-BD76-4D16-8313-4B5601210D5B}">
      <dsp:nvSpPr>
        <dsp:cNvPr id="0" name=""/>
        <dsp:cNvSpPr/>
      </dsp:nvSpPr>
      <dsp:spPr>
        <a:xfrm>
          <a:off x="-37279" y="1031543"/>
          <a:ext cx="4971603" cy="699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62313-C6C2-4CD1-81A9-EE1FB0D94091}">
      <dsp:nvSpPr>
        <dsp:cNvPr id="0" name=""/>
        <dsp:cNvSpPr/>
      </dsp:nvSpPr>
      <dsp:spPr>
        <a:xfrm>
          <a:off x="174238" y="1188870"/>
          <a:ext cx="385329" cy="3845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B68857-11D2-425D-9F00-216FF6A5A8CB}">
      <dsp:nvSpPr>
        <dsp:cNvPr id="0" name=""/>
        <dsp:cNvSpPr/>
      </dsp:nvSpPr>
      <dsp:spPr>
        <a:xfrm>
          <a:off x="771084" y="935954"/>
          <a:ext cx="4137928" cy="9341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27" tIns="78627" rIns="78627" bIns="78627" numCol="1" spcCol="1270" anchor="ctr" anchorCtr="0">
          <a:noAutofit/>
        </a:bodyPr>
        <a:lstStyle/>
        <a:p>
          <a:pPr marL="0" lvl="0" indent="0" algn="l" defTabSz="622300">
            <a:lnSpc>
              <a:spcPct val="100000"/>
            </a:lnSpc>
            <a:spcBef>
              <a:spcPct val="0"/>
            </a:spcBef>
            <a:spcAft>
              <a:spcPct val="35000"/>
            </a:spcAft>
            <a:buNone/>
          </a:pPr>
          <a:r>
            <a:rPr lang="en-US" sz="1400" b="0" kern="1200" dirty="0">
              <a:solidFill>
                <a:prstClr val="black"/>
              </a:solidFill>
              <a:latin typeface="Arial" panose="020B0604020202020204"/>
              <a:ea typeface="+mn-ea"/>
              <a:cs typeface="+mn-cs"/>
            </a:rPr>
            <a:t>Recognize risks and be able to define and identify what constitutes suicidality, especially among individuals who are unhoused or homeless</a:t>
          </a:r>
          <a:endParaRPr lang="en-US" sz="1400" kern="1200" dirty="0"/>
        </a:p>
      </dsp:txBody>
      <dsp:txXfrm>
        <a:off x="771084" y="935954"/>
        <a:ext cx="4137928" cy="934111"/>
      </dsp:txXfrm>
    </dsp:sp>
    <dsp:sp modelId="{8A566C9D-5A02-48EC-8F9F-893CDA8E5FD5}">
      <dsp:nvSpPr>
        <dsp:cNvPr id="0" name=""/>
        <dsp:cNvSpPr/>
      </dsp:nvSpPr>
      <dsp:spPr>
        <a:xfrm>
          <a:off x="-37279" y="2055799"/>
          <a:ext cx="4971603" cy="699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6A2A49-7221-46D8-B7B6-0F0FF9ED3753}">
      <dsp:nvSpPr>
        <dsp:cNvPr id="0" name=""/>
        <dsp:cNvSpPr/>
      </dsp:nvSpPr>
      <dsp:spPr>
        <a:xfrm>
          <a:off x="174238" y="2213125"/>
          <a:ext cx="385329" cy="3845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7943FE-D817-4A24-90E6-45B8E81D4E55}">
      <dsp:nvSpPr>
        <dsp:cNvPr id="0" name=""/>
        <dsp:cNvSpPr/>
      </dsp:nvSpPr>
      <dsp:spPr>
        <a:xfrm>
          <a:off x="771084" y="2055799"/>
          <a:ext cx="4137928" cy="74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27" tIns="78627" rIns="78627" bIns="78627" numCol="1" spcCol="1270" anchor="ctr" anchorCtr="0">
          <a:noAutofit/>
        </a:bodyPr>
        <a:lstStyle/>
        <a:p>
          <a:pPr marL="0" lvl="0" indent="0" algn="l" defTabSz="622300">
            <a:lnSpc>
              <a:spcPct val="100000"/>
            </a:lnSpc>
            <a:spcBef>
              <a:spcPct val="0"/>
            </a:spcBef>
            <a:spcAft>
              <a:spcPct val="35000"/>
            </a:spcAft>
            <a:buNone/>
          </a:pPr>
          <a:r>
            <a:rPr lang="en-US" sz="1400" b="0" kern="1200" dirty="0">
              <a:solidFill>
                <a:prstClr val="black"/>
              </a:solidFill>
              <a:latin typeface="Arial" panose="020B0604020202020204"/>
              <a:ea typeface="+mn-ea"/>
              <a:cs typeface="+mn-cs"/>
            </a:rPr>
            <a:t>Demonstrate knowledge regarding current research relating to homelessness and suicidality</a:t>
          </a:r>
          <a:endParaRPr lang="en-US" sz="1400" kern="1200" dirty="0"/>
        </a:p>
      </dsp:txBody>
      <dsp:txXfrm>
        <a:off x="771084" y="2055799"/>
        <a:ext cx="4137928" cy="742932"/>
      </dsp:txXfrm>
    </dsp:sp>
    <dsp:sp modelId="{04473361-DD06-4EBC-9F0C-F488322D4435}">
      <dsp:nvSpPr>
        <dsp:cNvPr id="0" name=""/>
        <dsp:cNvSpPr/>
      </dsp:nvSpPr>
      <dsp:spPr>
        <a:xfrm>
          <a:off x="-37279" y="2984465"/>
          <a:ext cx="4971603" cy="6992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A7AA95-6493-4A7F-9275-F303E94A3297}">
      <dsp:nvSpPr>
        <dsp:cNvPr id="0" name=""/>
        <dsp:cNvSpPr/>
      </dsp:nvSpPr>
      <dsp:spPr>
        <a:xfrm>
          <a:off x="174238" y="3141792"/>
          <a:ext cx="385329" cy="3845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E53F7E0-1624-418F-A270-D90B7D248818}">
      <dsp:nvSpPr>
        <dsp:cNvPr id="0" name=""/>
        <dsp:cNvSpPr/>
      </dsp:nvSpPr>
      <dsp:spPr>
        <a:xfrm>
          <a:off x="771084" y="2984465"/>
          <a:ext cx="4137928" cy="7429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27" tIns="78627" rIns="78627" bIns="78627" numCol="1" spcCol="1270" anchor="ctr" anchorCtr="0">
          <a:noAutofit/>
        </a:bodyPr>
        <a:lstStyle/>
        <a:p>
          <a:pPr marL="0" lvl="0" indent="0" algn="l" defTabSz="622300">
            <a:lnSpc>
              <a:spcPct val="100000"/>
            </a:lnSpc>
            <a:spcBef>
              <a:spcPct val="0"/>
            </a:spcBef>
            <a:spcAft>
              <a:spcPct val="35000"/>
            </a:spcAft>
            <a:buNone/>
          </a:pPr>
          <a:r>
            <a:rPr lang="en-US" sz="1400" kern="1200" dirty="0"/>
            <a:t>Display awareness and describe best practices regarding prevention and provider self-care strategies</a:t>
          </a:r>
        </a:p>
      </dsp:txBody>
      <dsp:txXfrm>
        <a:off x="771084" y="2984465"/>
        <a:ext cx="4137928" cy="742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526B2-43B4-4CFB-9D32-1D19F3D50978}">
      <dsp:nvSpPr>
        <dsp:cNvPr id="0" name=""/>
        <dsp:cNvSpPr/>
      </dsp:nvSpPr>
      <dsp:spPr>
        <a:xfrm>
          <a:off x="0" y="0"/>
          <a:ext cx="3968747"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44EF298-6660-4487-826E-412B59789F92}">
      <dsp:nvSpPr>
        <dsp:cNvPr id="0" name=""/>
        <dsp:cNvSpPr/>
      </dsp:nvSpPr>
      <dsp:spPr>
        <a:xfrm>
          <a:off x="0" y="0"/>
          <a:ext cx="3968747" cy="1876424"/>
        </a:xfrm>
        <a:prstGeom prst="rect">
          <a:avLst/>
        </a:prstGeom>
        <a:gradFill rotWithShape="0">
          <a:gsLst>
            <a:gs pos="100000">
              <a:srgbClr val="FF0066"/>
            </a:gs>
            <a:gs pos="10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grad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a:t>
          </a:r>
          <a:r>
            <a:rPr lang="en-US" sz="1800" kern="1200" dirty="0"/>
            <a:t>Police officers are at a higher risk of suicide than any other profession. In fact, suicide is so prevalent in the profession that the number of police officers who died by suicide </a:t>
          </a:r>
          <a:r>
            <a:rPr lang="en-US" sz="1800" b="1" i="1" kern="1200" dirty="0"/>
            <a:t>is more than triple </a:t>
          </a:r>
          <a:r>
            <a:rPr lang="en-US" sz="1800" kern="1200" dirty="0"/>
            <a:t>that of officers who were fatally injured in the line of duty.”</a:t>
          </a:r>
        </a:p>
      </dsp:txBody>
      <dsp:txXfrm>
        <a:off x="0" y="0"/>
        <a:ext cx="3968747" cy="1876424"/>
      </dsp:txXfrm>
    </dsp:sp>
    <dsp:sp modelId="{B0A64221-EB30-4E25-9298-4FE8A79317F1}">
      <dsp:nvSpPr>
        <dsp:cNvPr id="0" name=""/>
        <dsp:cNvSpPr/>
      </dsp:nvSpPr>
      <dsp:spPr>
        <a:xfrm>
          <a:off x="0" y="1876424"/>
          <a:ext cx="3968747"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4DF9661-CF8A-4FE2-82FE-184F8374EC45}">
      <dsp:nvSpPr>
        <dsp:cNvPr id="0" name=""/>
        <dsp:cNvSpPr/>
      </dsp:nvSpPr>
      <dsp:spPr>
        <a:xfrm>
          <a:off x="0" y="1876424"/>
          <a:ext cx="3968747" cy="1876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endParaRPr lang="en-US" sz="1200" kern="1200" dirty="0"/>
        </a:p>
        <a:p>
          <a:pPr marL="0" lvl="0" indent="0" algn="l" defTabSz="533400">
            <a:lnSpc>
              <a:spcPct val="90000"/>
            </a:lnSpc>
            <a:spcBef>
              <a:spcPct val="0"/>
            </a:spcBef>
            <a:spcAft>
              <a:spcPct val="35000"/>
            </a:spcAft>
            <a:buNone/>
          </a:pPr>
          <a:r>
            <a:rPr lang="en-US" sz="1200" kern="1200" dirty="0"/>
            <a:t>https://www.addictioncenter.com/news/2019/09/police-at-highest-risk-for-suicide-than-any-profession/</a:t>
          </a:r>
        </a:p>
      </dsp:txBody>
      <dsp:txXfrm>
        <a:off x="0" y="1876424"/>
        <a:ext cx="3968747" cy="18764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F63023-6514-4896-B51E-33D0F3261AFB}">
      <dsp:nvSpPr>
        <dsp:cNvPr id="0" name=""/>
        <dsp:cNvSpPr/>
      </dsp:nvSpPr>
      <dsp:spPr>
        <a:xfrm>
          <a:off x="0" y="292710"/>
          <a:ext cx="4971603" cy="14320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“Identifying persons who may be at risk for suicide is a key part of a comprehensive approach (/effective-prevention/comprehensive-approach) to suicide prevention.”</a:t>
          </a:r>
        </a:p>
      </dsp:txBody>
      <dsp:txXfrm>
        <a:off x="69908" y="362618"/>
        <a:ext cx="4831787" cy="1292264"/>
      </dsp:txXfrm>
    </dsp:sp>
    <dsp:sp modelId="{152FBBC4-98F2-4F88-81CB-1F0CFB7EB5AB}">
      <dsp:nvSpPr>
        <dsp:cNvPr id="0" name=""/>
        <dsp:cNvSpPr/>
      </dsp:nvSpPr>
      <dsp:spPr>
        <a:xfrm>
          <a:off x="0" y="1773750"/>
          <a:ext cx="4971603" cy="1432080"/>
        </a:xfrm>
        <a:prstGeom prst="roundRect">
          <a:avLst/>
        </a:prstGeom>
        <a:gradFill rotWithShape="0">
          <a:gsLst>
            <a:gs pos="0">
              <a:schemeClr val="accent2">
                <a:hueOff val="-1482143"/>
                <a:satOff val="7100"/>
                <a:lumOff val="6569"/>
                <a:alphaOff val="0"/>
                <a:tint val="96000"/>
                <a:lumMod val="100000"/>
              </a:schemeClr>
            </a:gs>
            <a:gs pos="78000">
              <a:schemeClr val="accent2">
                <a:hueOff val="-1482143"/>
                <a:satOff val="7100"/>
                <a:lumOff val="656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“Family members, friends, teachers, coaches, coworkers, and others can play an important role in recognizing when someone is at risk or in crisis and then connecting that person with the most appropriate course of care.”</a:t>
          </a:r>
        </a:p>
      </dsp:txBody>
      <dsp:txXfrm>
        <a:off x="69908" y="1843658"/>
        <a:ext cx="4831787" cy="1292264"/>
      </dsp:txXfrm>
    </dsp:sp>
    <dsp:sp modelId="{37FF3369-44A1-429A-BC1C-DEBF501D3ED3}">
      <dsp:nvSpPr>
        <dsp:cNvPr id="0" name=""/>
        <dsp:cNvSpPr/>
      </dsp:nvSpPr>
      <dsp:spPr>
        <a:xfrm>
          <a:off x="0" y="3254790"/>
          <a:ext cx="4971603" cy="143208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Source:  Suicide Prevention Resource Center, http://www.sprc.org/comprehensive-approach/identify-assist</a:t>
          </a:r>
        </a:p>
      </dsp:txBody>
      <dsp:txXfrm>
        <a:off x="69908" y="3324698"/>
        <a:ext cx="4831787" cy="1292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9430DB-BBB2-448E-AC47-B812D28F1913}">
      <dsp:nvSpPr>
        <dsp:cNvPr id="0" name=""/>
        <dsp:cNvSpPr/>
      </dsp:nvSpPr>
      <dsp:spPr>
        <a:xfrm>
          <a:off x="0" y="33966"/>
          <a:ext cx="3968747" cy="4943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Peer Support</a:t>
          </a:r>
          <a:endParaRPr lang="en-US" sz="1300" kern="1200"/>
        </a:p>
      </dsp:txBody>
      <dsp:txXfrm>
        <a:off x="24131" y="58097"/>
        <a:ext cx="3920485" cy="446063"/>
      </dsp:txXfrm>
    </dsp:sp>
    <dsp:sp modelId="{BD97A8BE-FFFD-43C8-818B-9B8F46ABAC65}">
      <dsp:nvSpPr>
        <dsp:cNvPr id="0" name=""/>
        <dsp:cNvSpPr/>
      </dsp:nvSpPr>
      <dsp:spPr>
        <a:xfrm>
          <a:off x="0" y="565731"/>
          <a:ext cx="3968747" cy="4943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Supervision and Consultation</a:t>
          </a:r>
          <a:endParaRPr lang="en-US" sz="1300" kern="1200"/>
        </a:p>
      </dsp:txBody>
      <dsp:txXfrm>
        <a:off x="24131" y="589862"/>
        <a:ext cx="3920485" cy="446063"/>
      </dsp:txXfrm>
    </dsp:sp>
    <dsp:sp modelId="{F93A2197-7C20-43FD-B164-34647B7F412A}">
      <dsp:nvSpPr>
        <dsp:cNvPr id="0" name=""/>
        <dsp:cNvSpPr/>
      </dsp:nvSpPr>
      <dsp:spPr>
        <a:xfrm>
          <a:off x="0" y="1097496"/>
          <a:ext cx="3968747" cy="49432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Training</a:t>
          </a:r>
          <a:endParaRPr lang="en-US" sz="1300" kern="1200"/>
        </a:p>
      </dsp:txBody>
      <dsp:txXfrm>
        <a:off x="24131" y="1121627"/>
        <a:ext cx="3920485" cy="446063"/>
      </dsp:txXfrm>
    </dsp:sp>
    <dsp:sp modelId="{80306BBF-7B86-4FD0-A2FD-8824173FBE24}">
      <dsp:nvSpPr>
        <dsp:cNvPr id="0" name=""/>
        <dsp:cNvSpPr/>
      </dsp:nvSpPr>
      <dsp:spPr>
        <a:xfrm>
          <a:off x="0" y="1629261"/>
          <a:ext cx="3968747" cy="49432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Personal Psychotherapy or Counseling</a:t>
          </a:r>
          <a:endParaRPr lang="en-US" sz="1300" kern="1200"/>
        </a:p>
      </dsp:txBody>
      <dsp:txXfrm>
        <a:off x="24131" y="1653392"/>
        <a:ext cx="3920485" cy="446063"/>
      </dsp:txXfrm>
    </dsp:sp>
    <dsp:sp modelId="{B3C898C3-55F9-426F-B71B-71D97EDBF309}">
      <dsp:nvSpPr>
        <dsp:cNvPr id="0" name=""/>
        <dsp:cNvSpPr/>
      </dsp:nvSpPr>
      <dsp:spPr>
        <a:xfrm>
          <a:off x="0" y="2161026"/>
          <a:ext cx="3968747" cy="49432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Maintaining balance in one’s life</a:t>
          </a:r>
          <a:endParaRPr lang="en-US" sz="1300" kern="1200"/>
        </a:p>
      </dsp:txBody>
      <dsp:txXfrm>
        <a:off x="24131" y="2185157"/>
        <a:ext cx="3920485" cy="446063"/>
      </dsp:txXfrm>
    </dsp:sp>
    <dsp:sp modelId="{DFACA207-A8D8-49F8-8538-BE974CCC5BE2}">
      <dsp:nvSpPr>
        <dsp:cNvPr id="0" name=""/>
        <dsp:cNvSpPr/>
      </dsp:nvSpPr>
      <dsp:spPr>
        <a:xfrm>
          <a:off x="0" y="2692792"/>
          <a:ext cx="3968747" cy="49432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Engaging in spiritual activities that provide meaning and perspective</a:t>
          </a:r>
          <a:endParaRPr lang="en-US" sz="1300" kern="1200"/>
        </a:p>
      </dsp:txBody>
      <dsp:txXfrm>
        <a:off x="24131" y="2716923"/>
        <a:ext cx="3920485" cy="446063"/>
      </dsp:txXfrm>
    </dsp:sp>
    <dsp:sp modelId="{0099C7BF-AD59-463B-9554-7E437FE1D116}">
      <dsp:nvSpPr>
        <dsp:cNvPr id="0" name=""/>
        <dsp:cNvSpPr/>
      </dsp:nvSpPr>
      <dsp:spPr>
        <a:xfrm>
          <a:off x="0" y="3224557"/>
          <a:ext cx="3968747" cy="49432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kern="1200"/>
            <a:t>Source: SAMHSA (2014) </a:t>
          </a:r>
          <a:r>
            <a:rPr lang="en-US" sz="1300" b="0" i="1" kern="1200"/>
            <a:t>Tips for Disaster Responders:  Understanding Compassion Fatigue</a:t>
          </a:r>
          <a:endParaRPr lang="en-US" sz="1300" kern="1200"/>
        </a:p>
      </dsp:txBody>
      <dsp:txXfrm>
        <a:off x="24131" y="3248688"/>
        <a:ext cx="3920485" cy="44606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3270BD-40A4-43F8-9026-FD209FB65E12}" type="datetimeFigureOut">
              <a:rPr lang="en-US" smtClean="0"/>
              <a:t>4/4/2022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DC3365-7EA8-435F-82BA-75F53FF024E3}" type="slidenum">
              <a:rPr lang="en-US" smtClean="0"/>
              <a:t>‹#›</a:t>
            </a:fld>
            <a:endParaRPr lang="en-US" dirty="0"/>
          </a:p>
        </p:txBody>
      </p:sp>
    </p:spTree>
    <p:extLst>
      <p:ext uri="{BB962C8B-B14F-4D97-AF65-F5344CB8AC3E}">
        <p14:creationId xmlns:p14="http://schemas.microsoft.com/office/powerpoint/2010/main" val="116632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248400"/>
            <a:ext cx="2667000" cy="365125"/>
          </a:xfrm>
          <a:prstGeom prst="rect">
            <a:avLst/>
          </a:prstGeom>
        </p:spPr>
        <p:txBody>
          <a:bodyPr/>
          <a:lstStyle>
            <a:lvl1pPr>
              <a:defRPr>
                <a:solidFill>
                  <a:schemeClr val="bg1"/>
                </a:solidFill>
                <a:latin typeface="Avenir Roman" panose="02000503020000020003" pitchFamily="2" charset="0"/>
              </a:defRPr>
            </a:lvl1pPr>
          </a:lstStyle>
          <a:p>
            <a:r>
              <a:rPr lang="en-US" b="1" dirty="0"/>
              <a:t>PRESENTATION TITLE </a:t>
            </a:r>
            <a:fld id="{0E9DF912-B455-4FF4-848D-099DFD410045}" type="datetime1">
              <a:rPr lang="en-US" smtClean="0"/>
              <a:pPr/>
              <a:t>4/4/2022</a:t>
            </a:fld>
            <a:endParaRPr lang="en-US" dirty="0"/>
          </a:p>
        </p:txBody>
      </p:sp>
    </p:spTree>
    <p:extLst>
      <p:ext uri="{BB962C8B-B14F-4D97-AF65-F5344CB8AC3E}">
        <p14:creationId xmlns:p14="http://schemas.microsoft.com/office/powerpoint/2010/main" val="3089706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586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5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657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08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699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48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962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525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1417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433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248400"/>
            <a:ext cx="2667000" cy="365125"/>
          </a:xfrm>
          <a:prstGeom prst="rect">
            <a:avLst/>
          </a:prstGeom>
        </p:spPr>
        <p:txBody>
          <a:bodyPr/>
          <a:lstStyle>
            <a:lvl1pPr>
              <a:defRPr>
                <a:solidFill>
                  <a:schemeClr val="bg1"/>
                </a:solidFill>
                <a:latin typeface="Avenir Roman" panose="02000503020000020003" pitchFamily="2" charset="0"/>
              </a:defRPr>
            </a:lvl1pPr>
          </a:lstStyle>
          <a:p>
            <a:r>
              <a:rPr lang="en-US" b="1" dirty="0"/>
              <a:t>PRESENTATION TITLE </a:t>
            </a:r>
            <a:fld id="{0E9DF912-B455-4FF4-848D-099DFD410045}" type="datetime1">
              <a:rPr lang="en-US" smtClean="0"/>
              <a:pPr/>
              <a:t>4/4/2022</a:t>
            </a:fld>
            <a:endParaRPr lang="en-US" dirty="0"/>
          </a:p>
        </p:txBody>
      </p:sp>
    </p:spTree>
    <p:extLst>
      <p:ext uri="{BB962C8B-B14F-4D97-AF65-F5344CB8AC3E}">
        <p14:creationId xmlns:p14="http://schemas.microsoft.com/office/powerpoint/2010/main" val="1244662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1551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590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94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1880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83837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98986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4815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12415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656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4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248400"/>
            <a:ext cx="2667000" cy="365125"/>
          </a:xfrm>
          <a:prstGeom prst="rect">
            <a:avLst/>
          </a:prstGeom>
        </p:spPr>
        <p:txBody>
          <a:bodyPr/>
          <a:lstStyle>
            <a:lvl1pPr>
              <a:defRPr>
                <a:solidFill>
                  <a:schemeClr val="bg1"/>
                </a:solidFill>
                <a:latin typeface="Avenir Roman" panose="02000503020000020003" pitchFamily="2" charset="0"/>
              </a:defRPr>
            </a:lvl1pPr>
          </a:lstStyle>
          <a:p>
            <a:r>
              <a:rPr lang="en-US" b="1" dirty="0"/>
              <a:t>PRESENTATION TITLE </a:t>
            </a:r>
            <a:fld id="{0E9DF912-B455-4FF4-848D-099DFD410045}" type="datetime1">
              <a:rPr lang="en-US" smtClean="0"/>
              <a:pPr/>
              <a:t>4/4/2022</a:t>
            </a:fld>
            <a:endParaRPr lang="en-US" dirty="0"/>
          </a:p>
        </p:txBody>
      </p:sp>
    </p:spTree>
    <p:extLst>
      <p:ext uri="{BB962C8B-B14F-4D97-AF65-F5344CB8AC3E}">
        <p14:creationId xmlns:p14="http://schemas.microsoft.com/office/powerpoint/2010/main" val="1411708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318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03569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76581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56008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99565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86787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11768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362589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4/4/2022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13279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dirty="0"/>
              <a:t>Click icon to add picture</a:t>
            </a:r>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4/4/2022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8178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319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32168270"/>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009137063"/>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71357574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7487646"/>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52925732"/>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977205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58286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467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24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1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4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172200" y="6248400"/>
            <a:ext cx="2667000" cy="365125"/>
          </a:xfrm>
          <a:prstGeom prst="rect">
            <a:avLst/>
          </a:prstGeom>
        </p:spPr>
        <p:txBody>
          <a:bodyPr/>
          <a:lstStyle>
            <a:lvl1pPr>
              <a:defRPr>
                <a:solidFill>
                  <a:schemeClr val="bg1"/>
                </a:solidFill>
                <a:latin typeface="Avenir Roman" panose="02000503020000020003" pitchFamily="2" charset="0"/>
              </a:defRPr>
            </a:lvl1pPr>
          </a:lstStyle>
          <a:p>
            <a:r>
              <a:rPr lang="en-US" b="1" dirty="0"/>
              <a:t>PRESENTATION TITLE </a:t>
            </a:r>
            <a:fld id="{0E9DF912-B455-4FF4-848D-099DFD410045}" type="datetime1">
              <a:rPr lang="en-US" smtClean="0"/>
              <a:pPr/>
              <a:t>4/4/2022</a:t>
            </a:fld>
            <a:endParaRPr lang="en-US" dirty="0"/>
          </a:p>
        </p:txBody>
      </p:sp>
    </p:spTree>
    <p:extLst>
      <p:ext uri="{BB962C8B-B14F-4D97-AF65-F5344CB8AC3E}">
        <p14:creationId xmlns:p14="http://schemas.microsoft.com/office/powerpoint/2010/main" val="1414823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9304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6.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896182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413608"/>
      </p:ext>
    </p:extLst>
  </p:cSld>
  <p:clrMap bg1="lt1" tx1="dk1" bg2="lt2" tx2="dk2" accent1="accent1" accent2="accent2" accent3="accent3" accent4="accent4" accent5="accent5" accent6="accent6" hlink="hlink" folHlink="folHlink"/>
  <p:sldLayoutIdLst>
    <p:sldLayoutId id="2147483695"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75A8191-3AA5-F543-BA4A-A8AD489811B8}"/>
              </a:ext>
            </a:extLst>
          </p:cNvPr>
          <p:cNvSpPr txBox="1">
            <a:spLocks/>
          </p:cNvSpPr>
          <p:nvPr userDrawn="1"/>
        </p:nvSpPr>
        <p:spPr>
          <a:xfrm>
            <a:off x="685800" y="1590446"/>
            <a:ext cx="5105400" cy="847954"/>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r>
              <a:rPr lang="en-US" sz="2400" dirty="0">
                <a:solidFill>
                  <a:schemeClr val="tx1"/>
                </a:solidFill>
              </a:rPr>
              <a:t>Presentation body copy goes here lorem ipsum dolor set amet.</a:t>
            </a:r>
          </a:p>
        </p:txBody>
      </p:sp>
      <p:sp>
        <p:nvSpPr>
          <p:cNvPr id="8" name="Subtitle 2">
            <a:extLst>
              <a:ext uri="{FF2B5EF4-FFF2-40B4-BE49-F238E27FC236}">
                <a16:creationId xmlns:a16="http://schemas.microsoft.com/office/drawing/2014/main" id="{DE0FEC5C-5FBE-B54B-A4DB-3F79B968EAA8}"/>
              </a:ext>
            </a:extLst>
          </p:cNvPr>
          <p:cNvSpPr txBox="1">
            <a:spLocks/>
          </p:cNvSpPr>
          <p:nvPr userDrawn="1"/>
        </p:nvSpPr>
        <p:spPr>
          <a:xfrm>
            <a:off x="695325" y="3657600"/>
            <a:ext cx="6400800" cy="533400"/>
          </a:xfrm>
          <a:prstGeom prst="rect">
            <a:avLst/>
          </a:prstGeom>
        </p:spPr>
        <p:txBody>
          <a:bodyPr>
            <a:normAutofit/>
          </a:bodyPr>
          <a:lstStyle>
            <a:lvl1pPr marL="0" indent="0" algn="l" defTabSz="914400" rtl="0" eaLnBrk="1" latinLnBrk="0" hangingPunct="1">
              <a:spcBef>
                <a:spcPct val="20000"/>
              </a:spcBef>
              <a:buFont typeface="Arial" pitchFamily="34" charset="0"/>
              <a:buNone/>
              <a:defRPr sz="2800" kern="1200">
                <a:solidFill>
                  <a:schemeClr val="bg1"/>
                </a:solidFill>
                <a:latin typeface="Avenir Roman" panose="02000503020000020003" pitchFamily="2"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a:t>Presentation subhead goes here</a:t>
            </a:r>
          </a:p>
          <a:p>
            <a:endParaRPr lang="en-US" dirty="0"/>
          </a:p>
        </p:txBody>
      </p:sp>
      <p:sp>
        <p:nvSpPr>
          <p:cNvPr id="9" name="Date Placeholder 3">
            <a:extLst>
              <a:ext uri="{FF2B5EF4-FFF2-40B4-BE49-F238E27FC236}">
                <a16:creationId xmlns:a16="http://schemas.microsoft.com/office/drawing/2014/main" id="{803D0C42-511E-9344-826C-2744AF3677F0}"/>
              </a:ext>
            </a:extLst>
          </p:cNvPr>
          <p:cNvSpPr>
            <a:spLocks noGrp="1"/>
          </p:cNvSpPr>
          <p:nvPr>
            <p:ph type="dt" sz="half" idx="2"/>
          </p:nvPr>
        </p:nvSpPr>
        <p:spPr>
          <a:xfrm>
            <a:off x="6315075" y="6248400"/>
            <a:ext cx="2371725" cy="228600"/>
          </a:xfrm>
          <a:prstGeom prst="rect">
            <a:avLst/>
          </a:prstGeom>
        </p:spPr>
        <p:txBody>
          <a:bodyPr/>
          <a:lstStyle>
            <a:lvl1pPr>
              <a:defRPr sz="1200">
                <a:solidFill>
                  <a:schemeClr val="bg1"/>
                </a:solidFill>
                <a:latin typeface="Avenir Roman" panose="02000503020000020003" pitchFamily="2" charset="0"/>
              </a:defRPr>
            </a:lvl1pPr>
          </a:lstStyle>
          <a:p>
            <a:r>
              <a:rPr lang="en-US" b="1" dirty="0"/>
              <a:t>PRESENTATION TITLE </a:t>
            </a:r>
            <a:fld id="{0E9DF912-B455-4FF4-848D-099DFD410045}" type="datetime1">
              <a:rPr lang="en-US" smtClean="0"/>
              <a:pPr/>
              <a:t>4/4/2022</a:t>
            </a:fld>
            <a:endParaRPr lang="en-US" dirty="0"/>
          </a:p>
        </p:txBody>
      </p:sp>
      <p:sp>
        <p:nvSpPr>
          <p:cNvPr id="11" name="Title 1">
            <a:extLst>
              <a:ext uri="{FF2B5EF4-FFF2-40B4-BE49-F238E27FC236}">
                <a16:creationId xmlns:a16="http://schemas.microsoft.com/office/drawing/2014/main" id="{5803FE31-5587-BD40-9048-CC9553B764F4}"/>
              </a:ext>
            </a:extLst>
          </p:cNvPr>
          <p:cNvSpPr txBox="1">
            <a:spLocks/>
          </p:cNvSpPr>
          <p:nvPr userDrawn="1"/>
        </p:nvSpPr>
        <p:spPr>
          <a:xfrm>
            <a:off x="685800" y="2670976"/>
            <a:ext cx="5105400" cy="1036620"/>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342900" indent="-342900">
              <a:lnSpc>
                <a:spcPct val="150000"/>
              </a:lnSpc>
              <a:buFont typeface="Arial" panose="020B0604020202020204" pitchFamily="34" charset="0"/>
              <a:buChar char="•"/>
            </a:pPr>
            <a:r>
              <a:rPr lang="en-US" sz="2000" b="0" dirty="0">
                <a:solidFill>
                  <a:schemeClr val="tx1"/>
                </a:solidFill>
              </a:rPr>
              <a:t>List item 01</a:t>
            </a:r>
          </a:p>
          <a:p>
            <a:pPr marL="342900" indent="-342900">
              <a:lnSpc>
                <a:spcPct val="150000"/>
              </a:lnSpc>
              <a:buFont typeface="Arial" panose="020B0604020202020204" pitchFamily="34" charset="0"/>
              <a:buChar char="•"/>
            </a:pPr>
            <a:r>
              <a:rPr lang="en-US" sz="2000" b="0" dirty="0">
                <a:solidFill>
                  <a:schemeClr val="tx1"/>
                </a:solidFill>
              </a:rPr>
              <a:t>List item 02</a:t>
            </a:r>
          </a:p>
          <a:p>
            <a:pPr marL="342900" indent="-342900">
              <a:lnSpc>
                <a:spcPct val="150000"/>
              </a:lnSpc>
              <a:buFont typeface="Arial" panose="020B0604020202020204" pitchFamily="34" charset="0"/>
              <a:buChar char="•"/>
            </a:pPr>
            <a:r>
              <a:rPr lang="en-US" sz="2000" b="0" dirty="0">
                <a:solidFill>
                  <a:schemeClr val="tx1"/>
                </a:solidFill>
              </a:rPr>
              <a:t>List item 03</a:t>
            </a:r>
          </a:p>
          <a:p>
            <a:pPr marL="342900" indent="-342900">
              <a:lnSpc>
                <a:spcPct val="150000"/>
              </a:lnSpc>
              <a:buFont typeface="Arial" panose="020B0604020202020204" pitchFamily="34" charset="0"/>
              <a:buChar char="•"/>
            </a:pPr>
            <a:r>
              <a:rPr lang="en-US" sz="2000" b="0" dirty="0">
                <a:solidFill>
                  <a:schemeClr val="tx1"/>
                </a:solidFill>
              </a:rPr>
              <a:t>List item 04</a:t>
            </a:r>
          </a:p>
          <a:p>
            <a:pPr marL="0" indent="0">
              <a:buFont typeface="Arial" panose="020B0604020202020204" pitchFamily="34" charset="0"/>
              <a:buNone/>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p:txBody>
      </p:sp>
      <p:sp>
        <p:nvSpPr>
          <p:cNvPr id="14" name="Title 1">
            <a:extLst>
              <a:ext uri="{FF2B5EF4-FFF2-40B4-BE49-F238E27FC236}">
                <a16:creationId xmlns:a16="http://schemas.microsoft.com/office/drawing/2014/main" id="{13C15597-EC54-8C4C-87B3-346BDFE0962A}"/>
              </a:ext>
            </a:extLst>
          </p:cNvPr>
          <p:cNvSpPr txBox="1">
            <a:spLocks/>
          </p:cNvSpPr>
          <p:nvPr userDrawn="1"/>
        </p:nvSpPr>
        <p:spPr>
          <a:xfrm>
            <a:off x="3654933" y="2670976"/>
            <a:ext cx="6177534" cy="1036620"/>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342900" indent="-342900">
              <a:lnSpc>
                <a:spcPct val="150000"/>
              </a:lnSpc>
              <a:buFont typeface="Arial" panose="020B0604020202020204" pitchFamily="34" charset="0"/>
              <a:buChar char="•"/>
            </a:pPr>
            <a:r>
              <a:rPr lang="en-US" sz="2000" b="0" dirty="0">
                <a:solidFill>
                  <a:schemeClr val="tx1"/>
                </a:solidFill>
              </a:rPr>
              <a:t>List item 01</a:t>
            </a:r>
          </a:p>
          <a:p>
            <a:pPr marL="342900" indent="-342900">
              <a:lnSpc>
                <a:spcPct val="150000"/>
              </a:lnSpc>
              <a:buFont typeface="Arial" panose="020B0604020202020204" pitchFamily="34" charset="0"/>
              <a:buChar char="•"/>
            </a:pPr>
            <a:r>
              <a:rPr lang="en-US" sz="2000" b="0" dirty="0">
                <a:solidFill>
                  <a:schemeClr val="tx1"/>
                </a:solidFill>
              </a:rPr>
              <a:t>List item 02</a:t>
            </a:r>
          </a:p>
          <a:p>
            <a:pPr marL="342900" indent="-342900">
              <a:lnSpc>
                <a:spcPct val="150000"/>
              </a:lnSpc>
              <a:buFont typeface="Arial" panose="020B0604020202020204" pitchFamily="34" charset="0"/>
              <a:buChar char="•"/>
            </a:pPr>
            <a:r>
              <a:rPr lang="en-US" sz="2000" b="0" dirty="0">
                <a:solidFill>
                  <a:schemeClr val="tx1"/>
                </a:solidFill>
              </a:rPr>
              <a:t>List item 03</a:t>
            </a:r>
          </a:p>
          <a:p>
            <a:pPr marL="342900" indent="-342900">
              <a:lnSpc>
                <a:spcPct val="150000"/>
              </a:lnSpc>
              <a:buFont typeface="Arial" panose="020B0604020202020204" pitchFamily="34" charset="0"/>
              <a:buChar char="•"/>
            </a:pPr>
            <a:r>
              <a:rPr lang="en-US" sz="2000" b="0" dirty="0">
                <a:solidFill>
                  <a:schemeClr val="tx1"/>
                </a:solidFill>
              </a:rPr>
              <a:t>List item 04</a:t>
            </a:r>
          </a:p>
          <a:p>
            <a:pPr marL="0" indent="0">
              <a:buFont typeface="Arial" panose="020B0604020202020204" pitchFamily="34" charset="0"/>
              <a:buNone/>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p:txBody>
      </p:sp>
    </p:spTree>
    <p:extLst>
      <p:ext uri="{BB962C8B-B14F-4D97-AF65-F5344CB8AC3E}">
        <p14:creationId xmlns:p14="http://schemas.microsoft.com/office/powerpoint/2010/main" val="3449746095"/>
      </p:ext>
    </p:extLst>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522434"/>
      </p:ext>
    </p:extLst>
  </p:cSld>
  <p:clrMap bg1="lt1" tx1="dk1" bg2="lt2" tx2="dk2" accent1="accent1" accent2="accent2" accent3="accent3" accent4="accent4" accent5="accent5" accent6="accent6" hlink="hlink" folHlink="folHlink"/>
  <p:sldLayoutIdLst>
    <p:sldLayoutId id="2147483696" r:id="rId1"/>
    <p:sldLayoutId id="2147483688" r:id="rId2"/>
    <p:sldLayoutId id="2147483689" r:id="rId3"/>
    <p:sldLayoutId id="214748369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614629"/>
      </p:ext>
    </p:extLst>
  </p:cSld>
  <p:clrMap bg1="lt1" tx1="dk1" bg2="lt2" tx2="dk2" accent1="accent1" accent2="accent2" accent3="accent3" accent4="accent4" accent5="accent5" accent6="accent6" hlink="hlink" folHlink="folHlink"/>
  <p:sldLayoutIdLst>
    <p:sldLayoutId id="2147483697" r:id="rId1"/>
    <p:sldLayoutId id="2147483693" r:id="rId2"/>
    <p:sldLayoutId id="2147483692"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4/4/2022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07276417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6FA2B21-3FCD-4721-B95C-427943F61125}" type="datetime1">
              <a:rPr lang="en-US" smtClean="0"/>
              <a:t>4/4/2022</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2451818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2"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hyperlink" Target="https://worldpopulationreview.com/states/south-dakota-population" TargetMode="External"/><Relationship Id="rId3" Type="http://schemas.openxmlformats.org/officeDocument/2006/relationships/hyperlink" Target="https://worldpopulationreview.com/states/alaska-population" TargetMode="External"/><Relationship Id="rId7" Type="http://schemas.openxmlformats.org/officeDocument/2006/relationships/hyperlink" Target="https://worldpopulationreview.com/states/utah-population" TargetMode="External"/><Relationship Id="rId2" Type="http://schemas.openxmlformats.org/officeDocument/2006/relationships/hyperlink" Target="https://worldpopulationreview.com/states/wyoming-population" TargetMode="External"/><Relationship Id="rId1" Type="http://schemas.openxmlformats.org/officeDocument/2006/relationships/slideLayout" Target="../slideLayouts/slideLayout18.xml"/><Relationship Id="rId6" Type="http://schemas.openxmlformats.org/officeDocument/2006/relationships/hyperlink" Target="https://worldpopulationreview.com/states/colorado-population" TargetMode="External"/><Relationship Id="rId11" Type="http://schemas.openxmlformats.org/officeDocument/2006/relationships/hyperlink" Target="https://worldpopulationreview.com/states/oregon-population" TargetMode="External"/><Relationship Id="rId5" Type="http://schemas.openxmlformats.org/officeDocument/2006/relationships/hyperlink" Target="https://worldpopulationreview.com/states/new-mexico-population" TargetMode="External"/><Relationship Id="rId10" Type="http://schemas.openxmlformats.org/officeDocument/2006/relationships/hyperlink" Target="https://worldpopulationreview.com/states/idaho-population" TargetMode="External"/><Relationship Id="rId4" Type="http://schemas.openxmlformats.org/officeDocument/2006/relationships/hyperlink" Target="https://worldpopulationreview.com/states/montana-population" TargetMode="External"/><Relationship Id="rId9" Type="http://schemas.openxmlformats.org/officeDocument/2006/relationships/hyperlink" Target="https://worldpopulationreview.com/states/oklahoma-population"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kQ4XCNZdKfI" TargetMode="External"/><Relationship Id="rId2" Type="http://schemas.openxmlformats.org/officeDocument/2006/relationships/image" Target="../media/image37.jpg"/><Relationship Id="rId1" Type="http://schemas.openxmlformats.org/officeDocument/2006/relationships/slideLayout" Target="../slideLayouts/slideLayout18.xml"/><Relationship Id="rId4" Type="http://schemas.openxmlformats.org/officeDocument/2006/relationships/hyperlink" Target="https://www.youtube.com/watch?v=sRo5Db_7yVI&amp;list=PLh6FCUFIJEL-4R2td8UO6uehN2GWF3z8D&amp;index=3&amp;t=92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livescience.com/62781-why-are-suicide-rates-rising.html" TargetMode="External"/><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s://www.ncbi.nlm.nih.gov/pmc/articles/PMC3134404/"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3134404/" TargetMode="External"/><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5.jpe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cbi.nlm.nih.gov/pmc/articles/PMC3134404/" TargetMode="External"/><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hyperlink" Target="https://www.nimh.nih.gov/health/stastics/suicide.shtml#part_154968" TargetMode="External"/><Relationship Id="rId2" Type="http://schemas.openxmlformats.org/officeDocument/2006/relationships/image" Target="../media/image28.jp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www.youtube.com/watch?v=3BByqa7bhto&amp;list=PLh6FCUFIJEL-4R2td8UO6uehN2GWF3z8D&amp;index=2&amp;t=0s" TargetMode="Externa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9.jpeg"/><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hyperlink" Target="mailto:tcooley-bennett@swopehealth.org"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mayoclinic.org/diseases-conditions/suicide/diagnosis-treatment/drc-20378054" TargetMode="External"/><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9091"/>
          <a:stretch/>
        </p:blipFill>
        <p:spPr>
          <a:xfrm>
            <a:off x="1" y="857257"/>
            <a:ext cx="9143999" cy="5143493"/>
          </a:xfrm>
          <a:prstGeom prst="rect">
            <a:avLst/>
          </a:prstGeom>
        </p:spPr>
      </p:pic>
      <p:sp>
        <p:nvSpPr>
          <p:cNvPr id="8" name="Isosceles Triangle 10">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Parallelogram 12">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406" y="857250"/>
            <a:ext cx="5486400" cy="51435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cxnSp>
        <p:nvCxnSpPr>
          <p:cNvPr id="10" name="Straight Connector 14">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85725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6">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1831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2">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3528151" y="2116249"/>
            <a:ext cx="3601672" cy="1776848"/>
          </a:xfrm>
        </p:spPr>
        <p:txBody>
          <a:bodyPr>
            <a:normAutofit fontScale="90000"/>
          </a:bodyPr>
          <a:lstStyle/>
          <a:p>
            <a:r>
              <a:rPr lang="en-US" sz="3200" dirty="0">
                <a:latin typeface="Arial" panose="020B0604020202020204" pitchFamily="34" charset="0"/>
                <a:cs typeface="Arial" panose="020B0604020202020204" pitchFamily="34" charset="0"/>
              </a:rPr>
              <a:t>Suicide Prevention, Homelessness, and Best Practices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3525723" y="3895375"/>
            <a:ext cx="3429778" cy="822674"/>
          </a:xfrm>
        </p:spPr>
        <p:txBody>
          <a:bodyPr>
            <a:normAutofit/>
          </a:bodyPr>
          <a:lstStyle/>
          <a:p>
            <a:pPr lvl="0" algn="ctr" fontAlgn="base">
              <a:lnSpc>
                <a:spcPct val="90000"/>
              </a:lnSpc>
              <a:spcBef>
                <a:spcPct val="20000"/>
              </a:spcBef>
              <a:spcAft>
                <a:spcPct val="0"/>
              </a:spcAft>
              <a:buClrTx/>
            </a:pPr>
            <a:r>
              <a:rPr lang="en-US" sz="825" kern="0" dirty="0">
                <a:solidFill>
                  <a:schemeClr val="bg1"/>
                </a:solidFill>
                <a:latin typeface="+mj-lt"/>
              </a:rPr>
              <a:t>Presented by Terri Cooley-Bennett, LCSW, LSCSW, CCDP-D, TTS</a:t>
            </a:r>
          </a:p>
          <a:p>
            <a:pPr lvl="0" algn="ctr" fontAlgn="base">
              <a:lnSpc>
                <a:spcPct val="90000"/>
              </a:lnSpc>
              <a:spcBef>
                <a:spcPct val="20000"/>
              </a:spcBef>
              <a:spcAft>
                <a:spcPct val="0"/>
              </a:spcAft>
              <a:buClrTx/>
            </a:pPr>
            <a:r>
              <a:rPr lang="en-US" sz="825" kern="0" dirty="0">
                <a:solidFill>
                  <a:schemeClr val="bg1"/>
                </a:solidFill>
                <a:latin typeface="+mj-lt"/>
              </a:rPr>
              <a:t>Swope Health Outreach Services Manager</a:t>
            </a:r>
          </a:p>
          <a:p>
            <a:pPr lvl="0" fontAlgn="base">
              <a:lnSpc>
                <a:spcPct val="90000"/>
              </a:lnSpc>
              <a:spcBef>
                <a:spcPct val="20000"/>
              </a:spcBef>
              <a:spcAft>
                <a:spcPct val="0"/>
              </a:spcAft>
              <a:buClrTx/>
            </a:pPr>
            <a:endParaRPr lang="en-US" sz="825" kern="0" dirty="0">
              <a:solidFill>
                <a:schemeClr val="bg1"/>
              </a:solidFill>
              <a:latin typeface="+mj-lt"/>
            </a:endParaRPr>
          </a:p>
          <a:p>
            <a:pPr lvl="0" algn="ctr" fontAlgn="base">
              <a:lnSpc>
                <a:spcPct val="90000"/>
              </a:lnSpc>
              <a:spcBef>
                <a:spcPct val="20000"/>
              </a:spcBef>
              <a:spcAft>
                <a:spcPct val="0"/>
              </a:spcAft>
              <a:buClrTx/>
            </a:pPr>
            <a:r>
              <a:rPr lang="en-US" sz="825" kern="0" dirty="0">
                <a:solidFill>
                  <a:schemeClr val="bg1"/>
                </a:solidFill>
                <a:latin typeface="+mj-lt"/>
              </a:rPr>
              <a:t>National Healthcare for the Homeless Council 2022</a:t>
            </a:r>
          </a:p>
        </p:txBody>
      </p:sp>
      <p:sp>
        <p:nvSpPr>
          <p:cNvPr id="20"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5090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5090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30">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cxnSp>
        <p:nvCxnSpPr>
          <p:cNvPr id="21" name="Straight Connector 2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857250"/>
            <a:ext cx="914400" cy="51435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18310"/>
            <a:ext cx="3572669" cy="2382440"/>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6"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6"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Shape 3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6" y="850900"/>
            <a:ext cx="6881785" cy="5149850"/>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 name="Title 1">
            <a:extLst>
              <a:ext uri="{FF2B5EF4-FFF2-40B4-BE49-F238E27FC236}">
                <a16:creationId xmlns:a16="http://schemas.microsoft.com/office/drawing/2014/main" id="{11363118-2794-48BD-B06A-9278EB863412}"/>
              </a:ext>
            </a:extLst>
          </p:cNvPr>
          <p:cNvSpPr>
            <a:spLocks noGrp="1"/>
          </p:cNvSpPr>
          <p:nvPr>
            <p:ph type="title"/>
          </p:nvPr>
        </p:nvSpPr>
        <p:spPr>
          <a:xfrm>
            <a:off x="3737818" y="1622904"/>
            <a:ext cx="5101382" cy="3863496"/>
          </a:xfrm>
        </p:spPr>
        <p:txBody>
          <a:bodyPr vert="horz" lIns="68580" tIns="34290" rIns="68580" bIns="34290" rtlCol="0" anchor="b">
            <a:normAutofit/>
          </a:bodyPr>
          <a:lstStyle/>
          <a:p>
            <a:pPr lvl="0">
              <a:lnSpc>
                <a:spcPct val="90000"/>
              </a:lnSpc>
            </a:pPr>
            <a:r>
              <a:rPr lang="en-US" sz="4900" dirty="0">
                <a:solidFill>
                  <a:srgbClr val="FFFFFF"/>
                </a:solidFill>
              </a:rPr>
              <a:t>Prevalence of Suicide</a:t>
            </a:r>
            <a:br>
              <a:rPr lang="en-US" sz="4900" dirty="0">
                <a:solidFill>
                  <a:srgbClr val="FFFFFF"/>
                </a:solidFill>
              </a:rPr>
            </a:br>
            <a:br>
              <a:rPr lang="en-US" sz="3525" dirty="0">
                <a:solidFill>
                  <a:srgbClr val="FFFFFF"/>
                </a:solidFill>
              </a:rPr>
            </a:br>
            <a:br>
              <a:rPr lang="en-US" sz="3525" dirty="0">
                <a:solidFill>
                  <a:srgbClr val="FFFFFF"/>
                </a:solidFill>
              </a:rPr>
            </a:br>
            <a:endParaRPr lang="en-US" sz="3525" dirty="0">
              <a:solidFill>
                <a:srgbClr val="FFFFFF"/>
              </a:solidFill>
            </a:endParaRPr>
          </a:p>
        </p:txBody>
      </p:sp>
      <p:sp>
        <p:nvSpPr>
          <p:cNvPr id="37" name="Isosceles Triangle 3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46922" y="3310866"/>
            <a:ext cx="165495"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35743282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E43F47-C5F9-4466-9456-2B7A68BE22CE}"/>
              </a:ext>
            </a:extLst>
          </p:cNvPr>
          <p:cNvSpPr>
            <a:spLocks noGrp="1"/>
          </p:cNvSpPr>
          <p:nvPr>
            <p:ph type="title"/>
          </p:nvPr>
        </p:nvSpPr>
        <p:spPr>
          <a:xfrm>
            <a:off x="4885341" y="297392"/>
            <a:ext cx="3630007" cy="1807305"/>
          </a:xfrm>
        </p:spPr>
        <p:txBody>
          <a:bodyPr>
            <a:normAutofit/>
          </a:bodyPr>
          <a:lstStyle/>
          <a:p>
            <a:r>
              <a:rPr lang="en-US" dirty="0"/>
              <a:t>Suicide- A Leading Cause of Death in the United States</a:t>
            </a:r>
          </a:p>
        </p:txBody>
      </p:sp>
      <p:pic>
        <p:nvPicPr>
          <p:cNvPr id="6" name="Picture 5">
            <a:extLst>
              <a:ext uri="{FF2B5EF4-FFF2-40B4-BE49-F238E27FC236}">
                <a16:creationId xmlns:a16="http://schemas.microsoft.com/office/drawing/2014/main" id="{CF6EBCAB-A122-4188-83B9-4446C180C856}"/>
              </a:ext>
            </a:extLst>
          </p:cNvPr>
          <p:cNvPicPr>
            <a:picLocks noChangeAspect="1"/>
          </p:cNvPicPr>
          <p:nvPr/>
        </p:nvPicPr>
        <p:blipFill rotWithShape="1">
          <a:blip r:embed="rId2">
            <a:extLst>
              <a:ext uri="{28A0092B-C50C-407E-A947-70E740481C1C}">
                <a14:useLocalDpi xmlns:a14="http://schemas.microsoft.com/office/drawing/2010/main" val="0"/>
              </a:ext>
            </a:extLst>
          </a:blip>
          <a:srcRect l="18143" r="22324"/>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94F6B22-F882-4EF0-9A4A-27BA275BC2E6}"/>
              </a:ext>
            </a:extLst>
          </p:cNvPr>
          <p:cNvSpPr>
            <a:spLocks noGrp="1"/>
          </p:cNvSpPr>
          <p:nvPr>
            <p:ph idx="1"/>
          </p:nvPr>
        </p:nvSpPr>
        <p:spPr>
          <a:xfrm>
            <a:off x="4885340" y="2060247"/>
            <a:ext cx="3630007" cy="4159578"/>
          </a:xfrm>
        </p:spPr>
        <p:txBody>
          <a:bodyPr>
            <a:noAutofit/>
          </a:bodyPr>
          <a:lstStyle/>
          <a:p>
            <a:pPr marL="0" indent="0">
              <a:buNone/>
            </a:pPr>
            <a:r>
              <a:rPr lang="en-US" sz="1600" dirty="0"/>
              <a:t>According to the Centers for Disease Control and Prevention (CDC) WISQARS Leading Causes of Death Reports, in 2019:</a:t>
            </a:r>
          </a:p>
          <a:p>
            <a:r>
              <a:rPr lang="en-US" sz="1600" dirty="0"/>
              <a:t>Suicide was the tenth leading cause of death overall in the United States, claiming the lives of over 47,500 people.</a:t>
            </a:r>
          </a:p>
          <a:p>
            <a:r>
              <a:rPr lang="en-US" sz="1600" dirty="0"/>
              <a:t>Suicide was the second leading cause of death among individuals between the ages of 10 and 34, and the fourth leading cause of death among individuals between the ages of 35 and 44.</a:t>
            </a:r>
          </a:p>
          <a:p>
            <a:r>
              <a:rPr lang="en-US" sz="1600" dirty="0"/>
              <a:t>There were nearly two and a half times as many suicides (47,511) in the United States as there were homicides (19,141).</a:t>
            </a:r>
          </a:p>
        </p:txBody>
      </p:sp>
      <p:sp>
        <p:nvSpPr>
          <p:cNvPr id="4" name="Slide Number Placeholder 3">
            <a:extLst>
              <a:ext uri="{FF2B5EF4-FFF2-40B4-BE49-F238E27FC236}">
                <a16:creationId xmlns:a16="http://schemas.microsoft.com/office/drawing/2014/main" id="{D1155152-9C6C-4070-837E-5E79F3E85A31}"/>
              </a:ext>
            </a:extLst>
          </p:cNvPr>
          <p:cNvSpPr>
            <a:spLocks noGrp="1"/>
          </p:cNvSpPr>
          <p:nvPr>
            <p:ph type="sldNum" sz="quarter" idx="12"/>
          </p:nvPr>
        </p:nvSpPr>
        <p:spPr>
          <a:xfrm>
            <a:off x="6457950" y="6356350"/>
            <a:ext cx="2057400" cy="365125"/>
          </a:xfrm>
        </p:spPr>
        <p:txBody>
          <a:bodyPr>
            <a:normAutofit/>
          </a:bodyPr>
          <a:lstStyle/>
          <a:p>
            <a:pPr>
              <a:spcAft>
                <a:spcPts val="600"/>
              </a:spcAft>
            </a:pPr>
            <a:fld id="{48F63A3B-78C7-47BE-AE5E-E10140E04643}" type="slidenum">
              <a:rPr lang="en-US" smtClean="0"/>
              <a:pPr>
                <a:spcAft>
                  <a:spcPts val="600"/>
                </a:spcAft>
              </a:pPr>
              <a:t>11</a:t>
            </a:fld>
            <a:endParaRPr lang="en-US" dirty="0"/>
          </a:p>
        </p:txBody>
      </p:sp>
    </p:spTree>
    <p:extLst>
      <p:ext uri="{BB962C8B-B14F-4D97-AF65-F5344CB8AC3E}">
        <p14:creationId xmlns:p14="http://schemas.microsoft.com/office/powerpoint/2010/main" val="900463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79E7A2F-EDC5-46F3-B52D-5071F87EE698}"/>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7383" b="-1"/>
          <a:stretch/>
        </p:blipFill>
        <p:spPr>
          <a:xfrm>
            <a:off x="2641851" y="10"/>
            <a:ext cx="6502149" cy="6857990"/>
          </a:xfrm>
          <a:prstGeom prst="rect">
            <a:avLst/>
          </a:prstGeom>
        </p:spPr>
      </p:pic>
      <p:sp>
        <p:nvSpPr>
          <p:cNvPr id="20"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550C78-F184-4F06-B26E-DF79CBEF65FE}"/>
              </a:ext>
            </a:extLst>
          </p:cNvPr>
          <p:cNvSpPr>
            <a:spLocks noGrp="1"/>
          </p:cNvSpPr>
          <p:nvPr>
            <p:ph type="title"/>
          </p:nvPr>
        </p:nvSpPr>
        <p:spPr>
          <a:xfrm>
            <a:off x="278320" y="1161288"/>
            <a:ext cx="2578608" cy="1124712"/>
          </a:xfrm>
        </p:spPr>
        <p:txBody>
          <a:bodyPr anchor="b">
            <a:normAutofit/>
          </a:bodyPr>
          <a:lstStyle/>
          <a:p>
            <a:r>
              <a:rPr lang="en-US" sz="2400" dirty="0"/>
              <a:t>Suicide- A Leading Cause of Death in Missouri </a:t>
            </a:r>
          </a:p>
        </p:txBody>
      </p:sp>
      <p:sp>
        <p:nvSpPr>
          <p:cNvPr id="21"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127743-13E5-4069-9C9E-07E91A23B585}"/>
              </a:ext>
            </a:extLst>
          </p:cNvPr>
          <p:cNvSpPr>
            <a:spLocks noGrp="1"/>
          </p:cNvSpPr>
          <p:nvPr>
            <p:ph idx="1"/>
          </p:nvPr>
        </p:nvSpPr>
        <p:spPr>
          <a:xfrm>
            <a:off x="278320" y="2718054"/>
            <a:ext cx="3150680" cy="3835146"/>
          </a:xfrm>
        </p:spPr>
        <p:txBody>
          <a:bodyPr anchor="t">
            <a:normAutofit fontScale="92500" lnSpcReduction="10000"/>
          </a:bodyPr>
          <a:lstStyle/>
          <a:p>
            <a:r>
              <a:rPr lang="en-US" sz="1400" dirty="0"/>
              <a:t>Missouri is ranked 14th highest in the nation with a suicide rate of 18.33 (per 100,000, age adjusted) in 2018.  The national rate is 13.42.</a:t>
            </a:r>
          </a:p>
          <a:p>
            <a:endParaRPr lang="en-US" sz="1400" dirty="0"/>
          </a:p>
          <a:p>
            <a:r>
              <a:rPr lang="en-US" sz="1400" dirty="0"/>
              <a:t>Over 1,000 Missourians died by suicide in 2016</a:t>
            </a:r>
          </a:p>
          <a:p>
            <a:endParaRPr lang="en-US" sz="1400" dirty="0"/>
          </a:p>
          <a:p>
            <a:r>
              <a:rPr lang="en-US" sz="1400" dirty="0"/>
              <a:t>Suicide is the 10th leading cause of death in Missouri and nationally:</a:t>
            </a:r>
          </a:p>
          <a:p>
            <a:endParaRPr lang="en-US" sz="1400" dirty="0"/>
          </a:p>
          <a:p>
            <a:r>
              <a:rPr lang="en-US" sz="1400" dirty="0"/>
              <a:t> 2nd leading cause of death among 10-34 year-olds</a:t>
            </a:r>
          </a:p>
          <a:p>
            <a:r>
              <a:rPr lang="en-US" sz="1400" dirty="0"/>
              <a:t> 4th leading cause of death among 35-54 year-olds</a:t>
            </a:r>
          </a:p>
          <a:p>
            <a:pPr marL="0" indent="0">
              <a:buNone/>
            </a:pPr>
            <a:endParaRPr lang="en-US" sz="800" dirty="0"/>
          </a:p>
          <a:p>
            <a:pPr marL="0" indent="0">
              <a:buNone/>
            </a:pPr>
            <a:endParaRPr lang="en-US" sz="800" dirty="0"/>
          </a:p>
          <a:p>
            <a:pPr marL="0" indent="0">
              <a:buNone/>
            </a:pPr>
            <a:r>
              <a:rPr lang="en-US" sz="800" dirty="0"/>
              <a:t>Source: https://www.mimh.edu/content/uploads/2015/03/Where-We-Stand-2018-8-1-18-Final.pdf</a:t>
            </a:r>
          </a:p>
          <a:p>
            <a:endParaRPr lang="en-US" sz="800" dirty="0"/>
          </a:p>
        </p:txBody>
      </p:sp>
      <p:sp>
        <p:nvSpPr>
          <p:cNvPr id="4" name="Slide Number Placeholder 3">
            <a:extLst>
              <a:ext uri="{FF2B5EF4-FFF2-40B4-BE49-F238E27FC236}">
                <a16:creationId xmlns:a16="http://schemas.microsoft.com/office/drawing/2014/main" id="{52D818B7-0E31-4EEE-98F2-814DE16ECCD8}"/>
              </a:ext>
            </a:extLst>
          </p:cNvPr>
          <p:cNvSpPr>
            <a:spLocks noGrp="1"/>
          </p:cNvSpPr>
          <p:nvPr>
            <p:ph type="sldNum" sz="quarter" idx="12"/>
          </p:nvPr>
        </p:nvSpPr>
        <p:spPr>
          <a:xfrm>
            <a:off x="6808279" y="6356350"/>
            <a:ext cx="2057400" cy="365125"/>
          </a:xfrm>
        </p:spPr>
        <p:txBody>
          <a:bodyPr>
            <a:normAutofit/>
          </a:bodyPr>
          <a:lstStyle/>
          <a:p>
            <a:pPr>
              <a:spcAft>
                <a:spcPts val="600"/>
              </a:spcAft>
            </a:pPr>
            <a:fld id="{48F63A3B-78C7-47BE-AE5E-E10140E04643}" type="slidenum">
              <a:rPr lang="en-US">
                <a:solidFill>
                  <a:schemeClr val="tx1"/>
                </a:solidFill>
              </a:rPr>
              <a:pPr>
                <a:spcAft>
                  <a:spcPts val="600"/>
                </a:spcAft>
              </a:pPr>
              <a:t>12</a:t>
            </a:fld>
            <a:endParaRPr lang="en-US" dirty="0">
              <a:solidFill>
                <a:schemeClr val="tx1"/>
              </a:solidFill>
            </a:endParaRPr>
          </a:p>
        </p:txBody>
      </p:sp>
    </p:spTree>
    <p:extLst>
      <p:ext uri="{BB962C8B-B14F-4D97-AF65-F5344CB8AC3E}">
        <p14:creationId xmlns:p14="http://schemas.microsoft.com/office/powerpoint/2010/main" val="6609845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6B11B-A8B2-4361-8D3A-244EBFB1E203}"/>
              </a:ext>
            </a:extLst>
          </p:cNvPr>
          <p:cNvSpPr>
            <a:spLocks noGrp="1"/>
          </p:cNvSpPr>
          <p:nvPr>
            <p:ph type="title"/>
          </p:nvPr>
        </p:nvSpPr>
        <p:spPr>
          <a:xfrm>
            <a:off x="360758" y="3752849"/>
            <a:ext cx="2807227" cy="2452687"/>
          </a:xfrm>
        </p:spPr>
        <p:txBody>
          <a:bodyPr anchor="ctr">
            <a:normAutofit fontScale="90000"/>
          </a:bodyPr>
          <a:lstStyle/>
          <a:p>
            <a:r>
              <a:rPr lang="en-US" sz="5400" dirty="0"/>
              <a:t>MISSOURI- Suicides</a:t>
            </a:r>
            <a:br>
              <a:rPr lang="en-US" sz="3100" dirty="0"/>
            </a:br>
            <a:endParaRPr lang="en-US" sz="3100" dirty="0"/>
          </a:p>
        </p:txBody>
      </p:sp>
      <p:pic>
        <p:nvPicPr>
          <p:cNvPr id="5" name="Picture 4">
            <a:extLst>
              <a:ext uri="{FF2B5EF4-FFF2-40B4-BE49-F238E27FC236}">
                <a16:creationId xmlns:a16="http://schemas.microsoft.com/office/drawing/2014/main" id="{4D8FFF8E-ECA4-40DE-8654-B971E526D802}"/>
              </a:ext>
            </a:extLst>
          </p:cNvPr>
          <p:cNvPicPr>
            <a:picLocks noChangeAspect="1"/>
          </p:cNvPicPr>
          <p:nvPr/>
        </p:nvPicPr>
        <p:blipFill rotWithShape="1">
          <a:blip r:embed="rId2"/>
          <a:srcRect b="2785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FC2CB15-C0DC-4814-8B7C-63C85A254CCC}"/>
              </a:ext>
            </a:extLst>
          </p:cNvPr>
          <p:cNvSpPr>
            <a:spLocks noGrp="1"/>
          </p:cNvSpPr>
          <p:nvPr>
            <p:ph idx="1"/>
          </p:nvPr>
        </p:nvSpPr>
        <p:spPr>
          <a:xfrm>
            <a:off x="3733800" y="4038600"/>
            <a:ext cx="5181600" cy="2682874"/>
          </a:xfrm>
        </p:spPr>
        <p:txBody>
          <a:bodyPr anchor="ctr">
            <a:normAutofit lnSpcReduction="10000"/>
          </a:bodyPr>
          <a:lstStyle/>
          <a:p>
            <a:pPr marL="0" indent="0">
              <a:buNone/>
            </a:pPr>
            <a:r>
              <a:rPr lang="en-US" sz="4000" dirty="0"/>
              <a:t>Rates have increased by over 30 % since 1999</a:t>
            </a:r>
          </a:p>
          <a:p>
            <a:pPr marL="0" indent="0">
              <a:buNone/>
            </a:pPr>
            <a:endParaRPr lang="en-US" sz="4000" dirty="0"/>
          </a:p>
          <a:p>
            <a:pPr marL="0" indent="0">
              <a:buNone/>
            </a:pPr>
            <a:endParaRPr lang="en-US" sz="1600" dirty="0"/>
          </a:p>
          <a:p>
            <a:pPr marL="0" indent="0">
              <a:buNone/>
            </a:pPr>
            <a:r>
              <a:rPr lang="en-US" sz="1600" dirty="0"/>
              <a:t>Source: https://www.mimh.edu/content/uploads/2015/03/Where-We-Stand-2018-8-1-18-Final.pdf</a:t>
            </a:r>
          </a:p>
          <a:p>
            <a:endParaRPr lang="en-US" sz="1600" dirty="0"/>
          </a:p>
        </p:txBody>
      </p:sp>
      <p:sp>
        <p:nvSpPr>
          <p:cNvPr id="4" name="Slide Number Placeholder 3">
            <a:extLst>
              <a:ext uri="{FF2B5EF4-FFF2-40B4-BE49-F238E27FC236}">
                <a16:creationId xmlns:a16="http://schemas.microsoft.com/office/drawing/2014/main" id="{CD7A008B-8410-46B9-BA09-47E98E41417D}"/>
              </a:ext>
            </a:extLst>
          </p:cNvPr>
          <p:cNvSpPr>
            <a:spLocks noGrp="1"/>
          </p:cNvSpPr>
          <p:nvPr>
            <p:ph type="sldNum" sz="quarter" idx="12"/>
          </p:nvPr>
        </p:nvSpPr>
        <p:spPr>
          <a:xfrm>
            <a:off x="6648450" y="6356350"/>
            <a:ext cx="2057400" cy="365125"/>
          </a:xfrm>
        </p:spPr>
        <p:txBody>
          <a:bodyPr>
            <a:normAutofit/>
          </a:bodyPr>
          <a:lstStyle/>
          <a:p>
            <a:pPr>
              <a:spcAft>
                <a:spcPts val="600"/>
              </a:spcAft>
            </a:pPr>
            <a:fld id="{48F63A3B-78C7-47BE-AE5E-E10140E04643}" type="slidenum">
              <a:rPr lang="en-US" sz="1000">
                <a:solidFill>
                  <a:schemeClr val="tx1">
                    <a:lumMod val="75000"/>
                    <a:lumOff val="25000"/>
                  </a:schemeClr>
                </a:solidFill>
              </a:rPr>
              <a:pPr>
                <a:spcAft>
                  <a:spcPts val="600"/>
                </a:spcAft>
              </a:pPr>
              <a:t>13</a:t>
            </a:fld>
            <a:endParaRPr lang="en-US" sz="1000" dirty="0">
              <a:solidFill>
                <a:schemeClr val="tx1">
                  <a:lumMod val="75000"/>
                  <a:lumOff val="25000"/>
                </a:schemeClr>
              </a:solidFill>
            </a:endParaRPr>
          </a:p>
        </p:txBody>
      </p:sp>
    </p:spTree>
    <p:extLst>
      <p:ext uri="{BB962C8B-B14F-4D97-AF65-F5344CB8AC3E}">
        <p14:creationId xmlns:p14="http://schemas.microsoft.com/office/powerpoint/2010/main" val="4040241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0E0C1-AA46-4DB2-8562-C6FFE6E97BAB}"/>
              </a:ext>
            </a:extLst>
          </p:cNvPr>
          <p:cNvSpPr>
            <a:spLocks noGrp="1"/>
          </p:cNvSpPr>
          <p:nvPr>
            <p:ph type="title"/>
          </p:nvPr>
        </p:nvSpPr>
        <p:spPr/>
        <p:txBody>
          <a:bodyPr/>
          <a:lstStyle/>
          <a:p>
            <a:r>
              <a:rPr lang="en-US" dirty="0"/>
              <a:t>Suicide- A Leading Cause of Death in Many States &amp; Varies State to State</a:t>
            </a:r>
          </a:p>
        </p:txBody>
      </p:sp>
      <p:sp>
        <p:nvSpPr>
          <p:cNvPr id="3" name="Content Placeholder 2">
            <a:extLst>
              <a:ext uri="{FF2B5EF4-FFF2-40B4-BE49-F238E27FC236}">
                <a16:creationId xmlns:a16="http://schemas.microsoft.com/office/drawing/2014/main" id="{B3CD629B-DE28-41FD-B998-EF0BBFD515BF}"/>
              </a:ext>
            </a:extLst>
          </p:cNvPr>
          <p:cNvSpPr>
            <a:spLocks noGrp="1"/>
          </p:cNvSpPr>
          <p:nvPr>
            <p:ph idx="1"/>
          </p:nvPr>
        </p:nvSpPr>
        <p:spPr/>
        <p:txBody>
          <a:bodyPr>
            <a:normAutofit fontScale="92500" lnSpcReduction="10000"/>
          </a:bodyPr>
          <a:lstStyle/>
          <a:p>
            <a:pPr marL="0" indent="0">
              <a:buNone/>
            </a:pPr>
            <a:r>
              <a:rPr lang="en-US" dirty="0"/>
              <a:t>The 10 states with the highest suicide rates are (in order of the highest rates per 100K) as cited by the World Populations Review (2021):</a:t>
            </a:r>
          </a:p>
          <a:p>
            <a:pPr marL="0" indent="0">
              <a:buNone/>
            </a:pPr>
            <a:endParaRPr lang="en-US" dirty="0"/>
          </a:p>
          <a:p>
            <a:r>
              <a:rPr lang="en-US" dirty="0">
                <a:hlinkClick r:id="rId2"/>
              </a:rPr>
              <a:t>Wyoming</a:t>
            </a:r>
            <a:r>
              <a:rPr lang="en-US" dirty="0"/>
              <a:t> (29.3 per 100k)</a:t>
            </a:r>
          </a:p>
          <a:p>
            <a:r>
              <a:rPr lang="en-US" dirty="0">
                <a:hlinkClick r:id="rId3"/>
              </a:rPr>
              <a:t>Alaska</a:t>
            </a:r>
            <a:r>
              <a:rPr lang="en-US" dirty="0"/>
              <a:t> (28.5 per 100k)</a:t>
            </a:r>
          </a:p>
          <a:p>
            <a:r>
              <a:rPr lang="en-US" dirty="0">
                <a:hlinkClick r:id="rId4"/>
              </a:rPr>
              <a:t>Montana</a:t>
            </a:r>
            <a:r>
              <a:rPr lang="en-US" dirty="0"/>
              <a:t> (26.2 per 100k)</a:t>
            </a:r>
          </a:p>
          <a:p>
            <a:r>
              <a:rPr lang="en-US" dirty="0">
                <a:hlinkClick r:id="rId5"/>
              </a:rPr>
              <a:t>New Mexico</a:t>
            </a:r>
            <a:r>
              <a:rPr lang="en-US" dirty="0"/>
              <a:t> (24 per 100k)</a:t>
            </a:r>
          </a:p>
          <a:p>
            <a:r>
              <a:rPr lang="en-US" dirty="0">
                <a:hlinkClick r:id="rId6"/>
              </a:rPr>
              <a:t>Colorado</a:t>
            </a:r>
            <a:r>
              <a:rPr lang="en-US" dirty="0"/>
              <a:t> (22.1 per 100k)</a:t>
            </a:r>
          </a:p>
          <a:p>
            <a:r>
              <a:rPr lang="en-US" dirty="0">
                <a:hlinkClick r:id="rId7"/>
              </a:rPr>
              <a:t>Utah</a:t>
            </a:r>
            <a:r>
              <a:rPr lang="en-US" dirty="0"/>
              <a:t> (21.2 per 100k)</a:t>
            </a:r>
          </a:p>
          <a:p>
            <a:r>
              <a:rPr lang="en-US" dirty="0">
                <a:hlinkClick r:id="rId8"/>
              </a:rPr>
              <a:t>South Dakota</a:t>
            </a:r>
            <a:r>
              <a:rPr lang="en-US" dirty="0"/>
              <a:t> (20.9 per 100k)</a:t>
            </a:r>
          </a:p>
          <a:p>
            <a:r>
              <a:rPr lang="en-US" dirty="0">
                <a:hlinkClick r:id="rId9"/>
              </a:rPr>
              <a:t>Oklahoma</a:t>
            </a:r>
            <a:r>
              <a:rPr lang="en-US" dirty="0"/>
              <a:t> (20.5 per 100k)</a:t>
            </a:r>
          </a:p>
          <a:p>
            <a:r>
              <a:rPr lang="en-US" dirty="0">
                <a:hlinkClick r:id="rId10"/>
              </a:rPr>
              <a:t>Idaho</a:t>
            </a:r>
            <a:r>
              <a:rPr lang="en-US" dirty="0"/>
              <a:t> (20.4 per 100k)</a:t>
            </a:r>
          </a:p>
          <a:p>
            <a:r>
              <a:rPr lang="en-US" dirty="0">
                <a:hlinkClick r:id="rId11"/>
              </a:rPr>
              <a:t>Oregon</a:t>
            </a:r>
            <a:r>
              <a:rPr lang="en-US" dirty="0"/>
              <a:t> (20.4 per 100k)</a:t>
            </a:r>
          </a:p>
          <a:p>
            <a:pPr marL="0" indent="0">
              <a:buNone/>
            </a:pPr>
            <a:endParaRPr lang="en-US" dirty="0"/>
          </a:p>
        </p:txBody>
      </p:sp>
      <p:sp>
        <p:nvSpPr>
          <p:cNvPr id="4" name="Slide Number Placeholder 3">
            <a:extLst>
              <a:ext uri="{FF2B5EF4-FFF2-40B4-BE49-F238E27FC236}">
                <a16:creationId xmlns:a16="http://schemas.microsoft.com/office/drawing/2014/main" id="{FA64F089-E677-4E36-84A3-106F623CC752}"/>
              </a:ext>
            </a:extLst>
          </p:cNvPr>
          <p:cNvSpPr>
            <a:spLocks noGrp="1"/>
          </p:cNvSpPr>
          <p:nvPr>
            <p:ph type="sldNum" sz="quarter" idx="12"/>
          </p:nvPr>
        </p:nvSpPr>
        <p:spPr/>
        <p:txBody>
          <a:bodyPr/>
          <a:lstStyle/>
          <a:p>
            <a:fld id="{48F63A3B-78C7-47BE-AE5E-E10140E04643}" type="slidenum">
              <a:rPr lang="en-US" smtClean="0"/>
              <a:t>14</a:t>
            </a:fld>
            <a:endParaRPr lang="en-US" dirty="0"/>
          </a:p>
        </p:txBody>
      </p:sp>
    </p:spTree>
    <p:extLst>
      <p:ext uri="{BB962C8B-B14F-4D97-AF65-F5344CB8AC3E}">
        <p14:creationId xmlns:p14="http://schemas.microsoft.com/office/powerpoint/2010/main" val="43155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28650" y="365125"/>
            <a:ext cx="3938487" cy="2073275"/>
          </a:xfrm>
          <a:prstGeom prst="rect">
            <a:avLst/>
          </a:prstGeom>
        </p:spPr>
        <p:txBody>
          <a:bodyPr vert="horz" lIns="91440" tIns="45720" rIns="91440" bIns="45720" rtlCol="0" anchor="ctr">
            <a:normAutofit fontScale="925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lnSpc>
                <a:spcPct val="90000"/>
              </a:lnSpc>
              <a:spcAft>
                <a:spcPts val="600"/>
              </a:spcAft>
            </a:pPr>
            <a:r>
              <a:rPr lang="en-US" sz="3100" dirty="0">
                <a:solidFill>
                  <a:schemeClr val="tx1"/>
                </a:solidFill>
                <a:latin typeface="+mj-lt"/>
              </a:rPr>
              <a:t>MEANS OF SUICIDE</a:t>
            </a:r>
          </a:p>
          <a:p>
            <a:pPr algn="ctr">
              <a:lnSpc>
                <a:spcPct val="90000"/>
              </a:lnSpc>
              <a:spcAft>
                <a:spcPts val="600"/>
              </a:spcAft>
            </a:pPr>
            <a:endParaRPr lang="en-US" sz="3100" dirty="0">
              <a:solidFill>
                <a:schemeClr val="tx1"/>
              </a:solidFill>
              <a:latin typeface="+mj-lt"/>
            </a:endParaRPr>
          </a:p>
          <a:p>
            <a:pPr algn="ctr">
              <a:lnSpc>
                <a:spcPct val="90000"/>
              </a:lnSpc>
              <a:spcAft>
                <a:spcPts val="600"/>
              </a:spcAft>
            </a:pPr>
            <a:r>
              <a:rPr lang="en-US" sz="3100" dirty="0">
                <a:solidFill>
                  <a:schemeClr val="tx1"/>
                </a:solidFill>
                <a:latin typeface="+mj-lt"/>
              </a:rPr>
              <a:t> </a:t>
            </a:r>
            <a:r>
              <a:rPr lang="en-US" sz="3100" dirty="0">
                <a:solidFill>
                  <a:schemeClr val="tx1"/>
                </a:solidFill>
                <a:highlight>
                  <a:srgbClr val="00FFFF"/>
                </a:highlight>
                <a:latin typeface="+mj-lt"/>
              </a:rPr>
              <a:t>POLLING QUESTION</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628649" y="2537554"/>
            <a:ext cx="3938487" cy="4015645"/>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r>
              <a:rPr lang="en-US" sz="2400" b="0" dirty="0">
                <a:solidFill>
                  <a:schemeClr val="tx1"/>
                </a:solidFill>
                <a:latin typeface="+mn-lt"/>
                <a:ea typeface="+mn-ea"/>
                <a:cs typeface="+mn-cs"/>
              </a:rPr>
              <a:t>WHICH TYPE OF SUICIDE IS THE PRIMARY MEANS OR MOST LETHAL?</a:t>
            </a:r>
          </a:p>
          <a:p>
            <a:pPr lvl="0"/>
            <a:endParaRPr lang="en-US" sz="2400" b="0" dirty="0">
              <a:solidFill>
                <a:schemeClr val="tx1"/>
              </a:solidFill>
              <a:latin typeface="+mn-lt"/>
              <a:ea typeface="+mn-ea"/>
              <a:cs typeface="+mn-cs"/>
            </a:endParaRPr>
          </a:p>
          <a:p>
            <a:pPr marL="571500" lvl="0" indent="-457200">
              <a:lnSpc>
                <a:spcPct val="90000"/>
              </a:lnSpc>
              <a:spcBef>
                <a:spcPts val="0"/>
              </a:spcBef>
              <a:spcAft>
                <a:spcPts val="600"/>
              </a:spcAft>
              <a:buFont typeface="+mj-lt"/>
              <a:buAutoNum type="arabicPeriod"/>
            </a:pPr>
            <a:r>
              <a:rPr lang="en-US" sz="2400" b="0" dirty="0">
                <a:solidFill>
                  <a:schemeClr val="tx1"/>
                </a:solidFill>
                <a:latin typeface="+mn-lt"/>
                <a:ea typeface="+mn-ea"/>
                <a:cs typeface="+mn-cs"/>
              </a:rPr>
              <a:t>Suffocation (hanging)</a:t>
            </a:r>
          </a:p>
          <a:p>
            <a:pPr marL="571500" lvl="0" indent="-457200">
              <a:lnSpc>
                <a:spcPct val="90000"/>
              </a:lnSpc>
              <a:spcBef>
                <a:spcPts val="0"/>
              </a:spcBef>
              <a:spcAft>
                <a:spcPts val="600"/>
              </a:spcAft>
              <a:buFont typeface="+mj-lt"/>
              <a:buAutoNum type="arabicPeriod"/>
            </a:pPr>
            <a:r>
              <a:rPr lang="en-US" sz="2400" b="0" dirty="0">
                <a:solidFill>
                  <a:schemeClr val="tx1"/>
                </a:solidFill>
                <a:latin typeface="+mn-lt"/>
                <a:ea typeface="+mn-ea"/>
                <a:cs typeface="+mn-cs"/>
              </a:rPr>
              <a:t>Poisoning (over-dose)</a:t>
            </a:r>
          </a:p>
          <a:p>
            <a:pPr marL="571500" lvl="0" indent="-457200">
              <a:lnSpc>
                <a:spcPct val="90000"/>
              </a:lnSpc>
              <a:spcBef>
                <a:spcPts val="0"/>
              </a:spcBef>
              <a:spcAft>
                <a:spcPts val="600"/>
              </a:spcAft>
              <a:buFont typeface="+mj-lt"/>
              <a:buAutoNum type="arabicPeriod"/>
            </a:pPr>
            <a:r>
              <a:rPr lang="en-US" sz="2400" b="0" dirty="0">
                <a:solidFill>
                  <a:schemeClr val="tx1"/>
                </a:solidFill>
                <a:latin typeface="+mn-lt"/>
                <a:ea typeface="+mn-ea"/>
                <a:cs typeface="+mn-cs"/>
              </a:rPr>
              <a:t>Firearms</a:t>
            </a:r>
          </a:p>
          <a:p>
            <a:pPr marL="571500" lvl="0" indent="-457200">
              <a:lnSpc>
                <a:spcPct val="90000"/>
              </a:lnSpc>
              <a:spcBef>
                <a:spcPts val="0"/>
              </a:spcBef>
              <a:spcAft>
                <a:spcPts val="600"/>
              </a:spcAft>
              <a:buFont typeface="+mj-lt"/>
              <a:buAutoNum type="arabicPeriod"/>
            </a:pPr>
            <a:r>
              <a:rPr lang="en-US" sz="2400" b="0" dirty="0">
                <a:solidFill>
                  <a:schemeClr val="tx1"/>
                </a:solidFill>
                <a:latin typeface="+mn-lt"/>
                <a:ea typeface="+mn-ea"/>
                <a:cs typeface="+mn-cs"/>
              </a:rPr>
              <a:t>All of the above</a:t>
            </a:r>
          </a:p>
        </p:txBody>
      </p:sp>
      <p:pic>
        <p:nvPicPr>
          <p:cNvPr id="7" name="Picture 6">
            <a:extLst>
              <a:ext uri="{FF2B5EF4-FFF2-40B4-BE49-F238E27FC236}">
                <a16:creationId xmlns:a16="http://schemas.microsoft.com/office/drawing/2014/main" id="{11138AD7-1524-40F5-BC54-8CC051A8559F}"/>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29415"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477000" y="636270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Prevention, Behavioral Health, and Best Practices</a:t>
            </a:r>
          </a:p>
        </p:txBody>
      </p:sp>
    </p:spTree>
    <p:extLst>
      <p:ext uri="{BB962C8B-B14F-4D97-AF65-F5344CB8AC3E}">
        <p14:creationId xmlns:p14="http://schemas.microsoft.com/office/powerpoint/2010/main" val="3571209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210769F-858B-4A97-8F14-FD1288493E9A}"/>
              </a:ext>
            </a:extLst>
          </p:cNvPr>
          <p:cNvPicPr>
            <a:picLocks noChangeAspect="1"/>
          </p:cNvPicPr>
          <p:nvPr/>
        </p:nvPicPr>
        <p:blipFill rotWithShape="1">
          <a:blip r:embed="rId2">
            <a:extLst>
              <a:ext uri="{28A0092B-C50C-407E-A947-70E740481C1C}">
                <a14:useLocalDpi xmlns:a14="http://schemas.microsoft.com/office/drawing/2010/main" val="0"/>
              </a:ext>
            </a:extLst>
          </a:blip>
          <a:srcRect l="11069" t="654" r="26065" b="-2"/>
          <a:stretch/>
        </p:blipFill>
        <p:spPr>
          <a:xfrm>
            <a:off x="2642616" y="10"/>
            <a:ext cx="6501384" cy="6857990"/>
          </a:xfrm>
          <a:prstGeom prst="rect">
            <a:avLst/>
          </a:prstGeom>
        </p:spPr>
      </p:pic>
      <p:sp>
        <p:nvSpPr>
          <p:cNvPr id="26" name="Rectangle 1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FE3946-D229-41BD-8F61-72B31A86140E}"/>
              </a:ext>
            </a:extLst>
          </p:cNvPr>
          <p:cNvSpPr>
            <a:spLocks noGrp="1"/>
          </p:cNvSpPr>
          <p:nvPr>
            <p:ph type="title"/>
          </p:nvPr>
        </p:nvSpPr>
        <p:spPr>
          <a:xfrm>
            <a:off x="278320" y="1161288"/>
            <a:ext cx="2578608" cy="1124712"/>
          </a:xfrm>
        </p:spPr>
        <p:txBody>
          <a:bodyPr anchor="b">
            <a:normAutofit/>
          </a:bodyPr>
          <a:lstStyle/>
          <a:p>
            <a:r>
              <a:rPr lang="en-US" sz="2400" b="1" dirty="0"/>
              <a:t>Means of Suicide- Nationally</a:t>
            </a:r>
          </a:p>
        </p:txBody>
      </p:sp>
      <p:sp>
        <p:nvSpPr>
          <p:cNvPr id="27"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758CD16-6080-4060-9FAE-9D89B919E1EC}"/>
              </a:ext>
            </a:extLst>
          </p:cNvPr>
          <p:cNvSpPr>
            <a:spLocks noGrp="1"/>
          </p:cNvSpPr>
          <p:nvPr>
            <p:ph idx="1"/>
          </p:nvPr>
        </p:nvSpPr>
        <p:spPr>
          <a:xfrm>
            <a:off x="278320" y="2718054"/>
            <a:ext cx="3455480" cy="3902202"/>
          </a:xfrm>
        </p:spPr>
        <p:txBody>
          <a:bodyPr anchor="t">
            <a:normAutofit fontScale="92500" lnSpcReduction="10000"/>
          </a:bodyPr>
          <a:lstStyle/>
          <a:p>
            <a:r>
              <a:rPr lang="en-US" sz="1600" dirty="0"/>
              <a:t>Firearms was the most common method used in suicide deaths in 2016</a:t>
            </a:r>
          </a:p>
          <a:p>
            <a:r>
              <a:rPr lang="en-US" sz="1600" dirty="0"/>
              <a:t>Firearms accounted for 22,963 deaths (almost half of all suicide deaths)</a:t>
            </a:r>
          </a:p>
          <a:p>
            <a:r>
              <a:rPr lang="en-US" sz="1600" dirty="0"/>
              <a:t>Suffocation was the 2nd most common means of suicide</a:t>
            </a:r>
          </a:p>
          <a:p>
            <a:r>
              <a:rPr lang="en-US" sz="1600" dirty="0"/>
              <a:t>There were 11,642 deaths by suffocation</a:t>
            </a:r>
          </a:p>
          <a:p>
            <a:r>
              <a:rPr lang="en-US" sz="1600" dirty="0"/>
              <a:t>Poisoning was the 3rd most common means of suicide</a:t>
            </a:r>
          </a:p>
          <a:p>
            <a:r>
              <a:rPr lang="en-US" sz="1600" dirty="0"/>
              <a:t>6,698 persons died by poisoning	</a:t>
            </a:r>
          </a:p>
          <a:p>
            <a:r>
              <a:rPr lang="en-US" sz="1600" dirty="0"/>
              <a:t>Other methods</a:t>
            </a:r>
          </a:p>
          <a:p>
            <a:r>
              <a:rPr lang="en-US" sz="1600" dirty="0"/>
              <a:t>3,662 persons used other means to complete suicide</a:t>
            </a:r>
          </a:p>
          <a:p>
            <a:pPr marL="0" indent="0">
              <a:buNone/>
            </a:pPr>
            <a:endParaRPr lang="en-US" sz="900" dirty="0"/>
          </a:p>
          <a:p>
            <a:pPr marL="0" indent="0">
              <a:buNone/>
            </a:pPr>
            <a:r>
              <a:rPr lang="en-US" sz="900" dirty="0"/>
              <a:t>Source: The National Institutes of Mental Health:  https:nimh.nih.gov/health/statistics/suicide/shtml</a:t>
            </a:r>
          </a:p>
          <a:p>
            <a:pPr marL="0" indent="0">
              <a:buNone/>
            </a:pPr>
            <a:endParaRPr lang="en-US" sz="900" dirty="0"/>
          </a:p>
          <a:p>
            <a:endParaRPr lang="en-US" sz="900" dirty="0"/>
          </a:p>
        </p:txBody>
      </p:sp>
      <p:sp>
        <p:nvSpPr>
          <p:cNvPr id="4" name="Slide Number Placeholder 3">
            <a:extLst>
              <a:ext uri="{FF2B5EF4-FFF2-40B4-BE49-F238E27FC236}">
                <a16:creationId xmlns:a16="http://schemas.microsoft.com/office/drawing/2014/main" id="{4367691C-7D8D-4F8A-AABB-2273DA2FBB41}"/>
              </a:ext>
            </a:extLst>
          </p:cNvPr>
          <p:cNvSpPr>
            <a:spLocks noGrp="1"/>
          </p:cNvSpPr>
          <p:nvPr>
            <p:ph type="sldNum" sz="quarter" idx="12"/>
          </p:nvPr>
        </p:nvSpPr>
        <p:spPr>
          <a:xfrm>
            <a:off x="6808279" y="6356350"/>
            <a:ext cx="2057400" cy="365125"/>
          </a:xfrm>
        </p:spPr>
        <p:txBody>
          <a:bodyPr>
            <a:normAutofit/>
          </a:bodyPr>
          <a:lstStyle/>
          <a:p>
            <a:pPr>
              <a:spcAft>
                <a:spcPts val="600"/>
              </a:spcAft>
            </a:pPr>
            <a:fld id="{48F63A3B-78C7-47BE-AE5E-E10140E04643}" type="slidenum">
              <a:rPr lang="en-US">
                <a:solidFill>
                  <a:schemeClr val="bg1"/>
                </a:solidFill>
              </a:rPr>
              <a:pPr>
                <a:spcAft>
                  <a:spcPts val="600"/>
                </a:spcAft>
              </a:pPr>
              <a:t>16</a:t>
            </a:fld>
            <a:endParaRPr lang="en-US" dirty="0">
              <a:solidFill>
                <a:schemeClr val="bg1"/>
              </a:solidFill>
            </a:endParaRPr>
          </a:p>
        </p:txBody>
      </p:sp>
    </p:spTree>
    <p:extLst>
      <p:ext uri="{BB962C8B-B14F-4D97-AF65-F5344CB8AC3E}">
        <p14:creationId xmlns:p14="http://schemas.microsoft.com/office/powerpoint/2010/main" val="2667868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294CC67-7810-47A7-A9C9-3D0EC7B80411}"/>
              </a:ext>
            </a:extLst>
          </p:cNvPr>
          <p:cNvPicPr>
            <a:picLocks noChangeAspect="1"/>
          </p:cNvPicPr>
          <p:nvPr/>
        </p:nvPicPr>
        <p:blipFill rotWithShape="1">
          <a:blip r:embed="rId2">
            <a:extLst>
              <a:ext uri="{28A0092B-C50C-407E-A947-70E740481C1C}">
                <a14:useLocalDpi xmlns:a14="http://schemas.microsoft.com/office/drawing/2010/main" val="0"/>
              </a:ext>
            </a:extLst>
          </a:blip>
          <a:srcRect t="3342" b="5195"/>
          <a:stretch/>
        </p:blipFill>
        <p:spPr>
          <a:xfrm>
            <a:off x="20" y="10"/>
            <a:ext cx="9143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a:extLst>
              <a:ext uri="{FF2B5EF4-FFF2-40B4-BE49-F238E27FC236}">
                <a16:creationId xmlns:a16="http://schemas.microsoft.com/office/drawing/2014/main" id="{AC27BEF0-35A3-44FF-97AF-347DEE42EB2B}"/>
              </a:ext>
            </a:extLst>
          </p:cNvPr>
          <p:cNvSpPr>
            <a:spLocks noGrp="1"/>
          </p:cNvSpPr>
          <p:nvPr>
            <p:ph type="title"/>
          </p:nvPr>
        </p:nvSpPr>
        <p:spPr>
          <a:xfrm>
            <a:off x="4351281" y="3159719"/>
            <a:ext cx="4164068" cy="1336081"/>
          </a:xfrm>
        </p:spPr>
        <p:txBody>
          <a:bodyPr anchor="b">
            <a:normAutofit/>
          </a:bodyPr>
          <a:lstStyle/>
          <a:p>
            <a:r>
              <a:rPr lang="en-US" sz="2600" dirty="0"/>
              <a:t>CASE EXAMPLES FROM SUICIDE ATTEMPT SURVIVORS</a:t>
            </a:r>
            <a:br>
              <a:rPr lang="en-US" sz="2600" dirty="0"/>
            </a:br>
            <a:endParaRPr lang="en-US" sz="2600" dirty="0"/>
          </a:p>
        </p:txBody>
      </p:sp>
      <p:sp>
        <p:nvSpPr>
          <p:cNvPr id="3" name="Content Placeholder 2">
            <a:extLst>
              <a:ext uri="{FF2B5EF4-FFF2-40B4-BE49-F238E27FC236}">
                <a16:creationId xmlns:a16="http://schemas.microsoft.com/office/drawing/2014/main" id="{6E8C4EA9-52DC-4DB3-A44E-6922164F0C4D}"/>
              </a:ext>
            </a:extLst>
          </p:cNvPr>
          <p:cNvSpPr>
            <a:spLocks noGrp="1"/>
          </p:cNvSpPr>
          <p:nvPr>
            <p:ph idx="1"/>
          </p:nvPr>
        </p:nvSpPr>
        <p:spPr>
          <a:xfrm>
            <a:off x="4351281" y="4572000"/>
            <a:ext cx="4164067" cy="1647825"/>
          </a:xfrm>
        </p:spPr>
        <p:txBody>
          <a:bodyPr>
            <a:normAutofit/>
          </a:bodyPr>
          <a:lstStyle/>
          <a:p>
            <a:pPr lvl="0">
              <a:spcBef>
                <a:spcPts val="0"/>
              </a:spcBef>
            </a:pPr>
            <a:r>
              <a:rPr lang="en-US" sz="1600" dirty="0">
                <a:latin typeface="Arial" panose="020B0604020202020204" pitchFamily="34" charset="0"/>
                <a:cs typeface="Arial" panose="020B0604020202020204" pitchFamily="34" charset="0"/>
                <a:hlinkClick r:id="rId3"/>
              </a:rPr>
              <a:t>https://www.youtube.com/watch?v=kQ4XCNZdKfI</a:t>
            </a:r>
            <a:endParaRPr lang="en-US" sz="1600" dirty="0">
              <a:latin typeface="Arial" panose="020B0604020202020204" pitchFamily="34" charset="0"/>
              <a:cs typeface="Arial" panose="020B0604020202020204" pitchFamily="34" charset="0"/>
            </a:endParaRPr>
          </a:p>
          <a:p>
            <a:pPr lvl="0">
              <a:spcBef>
                <a:spcPts val="0"/>
              </a:spcBef>
            </a:pPr>
            <a:endParaRPr lang="en-US" sz="1600" dirty="0">
              <a:latin typeface="Arial" panose="020B0604020202020204" pitchFamily="34" charset="0"/>
              <a:cs typeface="Arial" panose="020B0604020202020204" pitchFamily="34" charset="0"/>
            </a:endParaRPr>
          </a:p>
          <a:p>
            <a:pPr lvl="0">
              <a:spcBef>
                <a:spcPts val="0"/>
              </a:spcBef>
            </a:pPr>
            <a:r>
              <a:rPr lang="en-US" sz="1600" dirty="0">
                <a:latin typeface="Arial" panose="020B0604020202020204" pitchFamily="34" charset="0"/>
                <a:cs typeface="Arial" panose="020B0604020202020204" pitchFamily="34" charset="0"/>
                <a:hlinkClick r:id="rId4"/>
              </a:rPr>
              <a:t>https://www.youtube.com/watch?v=sRo5Db_7yVI&amp;list=PLh6FCUFIJEL-4R2td8UO6uehN2GWF3z8D&amp;index=3&amp;t=92s</a:t>
            </a:r>
            <a:endParaRPr lang="en-US" sz="1600" dirty="0">
              <a:latin typeface="Arial" panose="020B0604020202020204" pitchFamily="34" charset="0"/>
              <a:cs typeface="Arial" panose="020B0604020202020204" pitchFamily="34" charset="0"/>
            </a:endParaRPr>
          </a:p>
          <a:p>
            <a:endParaRPr lang="en-US" sz="1600" dirty="0"/>
          </a:p>
        </p:txBody>
      </p:sp>
      <p:sp>
        <p:nvSpPr>
          <p:cNvPr id="4" name="Slide Number Placeholder 3">
            <a:extLst>
              <a:ext uri="{FF2B5EF4-FFF2-40B4-BE49-F238E27FC236}">
                <a16:creationId xmlns:a16="http://schemas.microsoft.com/office/drawing/2014/main" id="{F87A216D-E122-455B-8FBA-929518241765}"/>
              </a:ext>
            </a:extLst>
          </p:cNvPr>
          <p:cNvSpPr>
            <a:spLocks noGrp="1"/>
          </p:cNvSpPr>
          <p:nvPr>
            <p:ph type="sldNum" sz="quarter" idx="12"/>
          </p:nvPr>
        </p:nvSpPr>
        <p:spPr>
          <a:xfrm>
            <a:off x="6457950" y="6356350"/>
            <a:ext cx="2057400" cy="365125"/>
          </a:xfrm>
        </p:spPr>
        <p:txBody>
          <a:bodyPr>
            <a:normAutofit/>
          </a:bodyPr>
          <a:lstStyle/>
          <a:p>
            <a:pPr>
              <a:spcAft>
                <a:spcPts val="600"/>
              </a:spcAft>
            </a:pPr>
            <a:fld id="{48F63A3B-78C7-47BE-AE5E-E10140E04643}" type="slidenum">
              <a:rPr lang="en-US" smtClean="0"/>
              <a:pPr>
                <a:spcAft>
                  <a:spcPts val="600"/>
                </a:spcAft>
              </a:pPr>
              <a:t>17</a:t>
            </a:fld>
            <a:endParaRPr lang="en-US" dirty="0"/>
          </a:p>
        </p:txBody>
      </p:sp>
    </p:spTree>
    <p:extLst>
      <p:ext uri="{BB962C8B-B14F-4D97-AF65-F5344CB8AC3E}">
        <p14:creationId xmlns:p14="http://schemas.microsoft.com/office/powerpoint/2010/main" val="155497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A1A4454-B8EC-45C6-A865-CE13F58019C2}"/>
              </a:ext>
            </a:extLst>
          </p:cNvPr>
          <p:cNvPicPr>
            <a:picLocks noChangeAspect="1"/>
          </p:cNvPicPr>
          <p:nvPr/>
        </p:nvPicPr>
        <p:blipFill rotWithShape="1">
          <a:blip r:embed="rId2">
            <a:extLst>
              <a:ext uri="{28A0092B-C50C-407E-A947-70E740481C1C}">
                <a14:useLocalDpi xmlns:a14="http://schemas.microsoft.com/office/drawing/2010/main" val="0"/>
              </a:ext>
            </a:extLst>
          </a:blip>
          <a:srcRect l="3166" t="6321" r="24011" b="-1"/>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278320" y="1008888"/>
            <a:ext cx="2578608" cy="127711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400" dirty="0">
                <a:solidFill>
                  <a:schemeClr val="tx1"/>
                </a:solidFill>
                <a:latin typeface="+mj-lt"/>
              </a:rPr>
              <a:t>WHY ARE SUICIDE RATES RISING?</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278320" y="2619248"/>
            <a:ext cx="2693480" cy="3857752"/>
          </a:xfrm>
          <a:prstGeom prst="rect">
            <a:avLst/>
          </a:prstGeom>
        </p:spPr>
        <p:txBody>
          <a:bodyPr vert="horz" lIns="91440" tIns="45720" rIns="91440" bIns="45720" rtlCol="0" anchor="t">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indent="-228600">
              <a:lnSpc>
                <a:spcPct val="90000"/>
              </a:lnSpc>
              <a:spcBef>
                <a:spcPts val="0"/>
              </a:spcBef>
              <a:spcAft>
                <a:spcPts val="600"/>
              </a:spcAft>
              <a:buFont typeface="Arial" panose="020B0604020202020204" pitchFamily="34" charset="0"/>
              <a:buChar char="•"/>
            </a:pPr>
            <a:r>
              <a:rPr lang="en-US" sz="1400" b="0" dirty="0">
                <a:solidFill>
                  <a:schemeClr val="tx1"/>
                </a:solidFill>
                <a:latin typeface="+mn-lt"/>
                <a:ea typeface="+mn-ea"/>
                <a:cs typeface="+mn-cs"/>
              </a:rPr>
              <a:t>Researchers believe there is “an increased sense of isolation among Americans, as well as economic factors and a rise in mental illness”.  </a:t>
            </a:r>
          </a:p>
          <a:p>
            <a:pPr lvl="0" indent="-228600">
              <a:lnSpc>
                <a:spcPct val="90000"/>
              </a:lnSpc>
              <a:spcBef>
                <a:spcPts val="0"/>
              </a:spcBef>
              <a:spcAft>
                <a:spcPts val="600"/>
              </a:spcAft>
              <a:buFont typeface="Arial" panose="020B0604020202020204" pitchFamily="34" charset="0"/>
              <a:buChar char="•"/>
            </a:pPr>
            <a:endParaRPr lang="en-US" sz="1400" b="0" dirty="0">
              <a:solidFill>
                <a:schemeClr val="tx1"/>
              </a:solidFill>
              <a:latin typeface="+mn-lt"/>
              <a:ea typeface="+mn-ea"/>
              <a:cs typeface="+mn-cs"/>
            </a:endParaRPr>
          </a:p>
          <a:p>
            <a:pPr lvl="0" indent="-228600">
              <a:lnSpc>
                <a:spcPct val="90000"/>
              </a:lnSpc>
              <a:spcBef>
                <a:spcPts val="0"/>
              </a:spcBef>
              <a:spcAft>
                <a:spcPts val="600"/>
              </a:spcAft>
              <a:buFont typeface="Arial" panose="020B0604020202020204" pitchFamily="34" charset="0"/>
              <a:buChar char="•"/>
            </a:pPr>
            <a:r>
              <a:rPr lang="en-US" sz="1400" b="0" dirty="0">
                <a:solidFill>
                  <a:schemeClr val="tx1"/>
                </a:solidFill>
                <a:latin typeface="+mn-lt"/>
                <a:ea typeface="+mn-ea"/>
                <a:cs typeface="+mn-cs"/>
              </a:rPr>
              <a:t>Some researchers point to the rise of technology, while others disagree</a:t>
            </a:r>
          </a:p>
          <a:p>
            <a:pPr lvl="0" indent="-228600">
              <a:lnSpc>
                <a:spcPct val="90000"/>
              </a:lnSpc>
              <a:spcBef>
                <a:spcPts val="0"/>
              </a:spcBef>
              <a:spcAft>
                <a:spcPts val="600"/>
              </a:spcAft>
              <a:buFont typeface="Arial" panose="020B0604020202020204" pitchFamily="34" charset="0"/>
              <a:buChar char="•"/>
            </a:pPr>
            <a:endParaRPr lang="en-US" sz="1400" b="0" dirty="0">
              <a:solidFill>
                <a:schemeClr val="tx1"/>
              </a:solidFill>
              <a:latin typeface="+mn-lt"/>
              <a:ea typeface="+mn-ea"/>
              <a:cs typeface="+mn-cs"/>
            </a:endParaRPr>
          </a:p>
          <a:p>
            <a:pPr lvl="0" indent="-228600">
              <a:lnSpc>
                <a:spcPct val="90000"/>
              </a:lnSpc>
              <a:spcBef>
                <a:spcPts val="0"/>
              </a:spcBef>
              <a:spcAft>
                <a:spcPts val="600"/>
              </a:spcAft>
              <a:buFont typeface="Arial" panose="020B0604020202020204" pitchFamily="34" charset="0"/>
              <a:buChar char="•"/>
            </a:pPr>
            <a:r>
              <a:rPr lang="en-US" sz="1400" b="0" dirty="0">
                <a:solidFill>
                  <a:schemeClr val="tx1"/>
                </a:solidFill>
                <a:latin typeface="+mn-lt"/>
                <a:ea typeface="+mn-ea"/>
                <a:cs typeface="+mn-cs"/>
              </a:rPr>
              <a:t>CDC reports indicate suicide is connected to other forms of violence, such as bullying, sexual violence, or child abuse</a:t>
            </a:r>
          </a:p>
          <a:p>
            <a:pPr lvl="0">
              <a:lnSpc>
                <a:spcPct val="90000"/>
              </a:lnSpc>
              <a:spcBef>
                <a:spcPts val="0"/>
              </a:spcBef>
              <a:spcAft>
                <a:spcPts val="600"/>
              </a:spcAft>
            </a:pPr>
            <a:endParaRPr lang="en-US" sz="1100" b="0" dirty="0">
              <a:solidFill>
                <a:schemeClr val="tx1"/>
              </a:solidFill>
              <a:latin typeface="+mn-lt"/>
              <a:ea typeface="+mn-ea"/>
              <a:cs typeface="+mn-cs"/>
            </a:endParaRPr>
          </a:p>
          <a:p>
            <a:pPr lvl="0">
              <a:lnSpc>
                <a:spcPct val="90000"/>
              </a:lnSpc>
              <a:spcBef>
                <a:spcPts val="0"/>
              </a:spcBef>
              <a:spcAft>
                <a:spcPts val="600"/>
              </a:spcAft>
            </a:pPr>
            <a:r>
              <a:rPr lang="en-US" sz="1100" b="0" dirty="0">
                <a:solidFill>
                  <a:schemeClr val="tx1"/>
                </a:solidFill>
                <a:latin typeface="+mn-lt"/>
                <a:ea typeface="+mn-ea"/>
                <a:cs typeface="+mn-cs"/>
              </a:rPr>
              <a:t>Source: </a:t>
            </a:r>
            <a:r>
              <a:rPr lang="en-US" sz="1100" b="0" dirty="0">
                <a:solidFill>
                  <a:schemeClr val="tx1"/>
                </a:solidFill>
                <a:latin typeface="+mn-lt"/>
                <a:ea typeface="+mn-ea"/>
                <a:cs typeface="+mn-cs"/>
                <a:hlinkClick r:id="rId3"/>
              </a:rPr>
              <a:t>https://www.livescience.com/62781-why-are-suicide-rates-rising.html</a:t>
            </a:r>
            <a:endParaRPr lang="en-US" sz="1100" b="0" dirty="0">
              <a:solidFill>
                <a:schemeClr val="tx1"/>
              </a:solidFill>
              <a:latin typeface="+mn-lt"/>
              <a:ea typeface="+mn-ea"/>
              <a:cs typeface="+mn-cs"/>
            </a:endParaRPr>
          </a:p>
          <a:p>
            <a:pPr lvl="0" indent="-228600">
              <a:lnSpc>
                <a:spcPct val="90000"/>
              </a:lnSpc>
              <a:spcBef>
                <a:spcPts val="0"/>
              </a:spcBef>
              <a:spcAft>
                <a:spcPts val="600"/>
              </a:spcAft>
              <a:buFont typeface="Arial" panose="020B0604020202020204" pitchFamily="34" charset="0"/>
              <a:buChar char="•"/>
            </a:pPr>
            <a:endParaRPr lang="en-US" sz="1100" b="0" dirty="0">
              <a:solidFill>
                <a:schemeClr val="tx1"/>
              </a:solidFill>
              <a:latin typeface="+mn-lt"/>
              <a:ea typeface="+mn-ea"/>
              <a:cs typeface="+mn-cs"/>
            </a:endParaRPr>
          </a:p>
          <a:p>
            <a:pPr lvl="0" indent="-228600">
              <a:lnSpc>
                <a:spcPct val="90000"/>
              </a:lnSpc>
              <a:spcBef>
                <a:spcPts val="0"/>
              </a:spcBef>
              <a:spcAft>
                <a:spcPts val="600"/>
              </a:spcAft>
              <a:buFont typeface="Arial" panose="020B0604020202020204" pitchFamily="34" charset="0"/>
              <a:buChar char="•"/>
            </a:pPr>
            <a:endParaRPr lang="en-US" sz="11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100" b="0" dirty="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endParaRPr lang="en-US" sz="1100" b="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Mental Health, Prevention, &amp; Self Care</a:t>
            </a:r>
          </a:p>
          <a:p>
            <a:pPr>
              <a:spcAft>
                <a:spcPts val="600"/>
              </a:spcAft>
            </a:pPr>
            <a:fld id="{0E9DF912-B455-4FF4-848D-099DFD410045}" type="datetime1">
              <a:rPr lang="en-US" smtClean="0">
                <a:latin typeface="Arial" panose="020B0604020202020204" pitchFamily="34" charset="0"/>
                <a:cs typeface="Arial" panose="020B0604020202020204" pitchFamily="34" charset="0"/>
              </a:rPr>
              <a:pPr>
                <a:spcAft>
                  <a:spcPts val="600"/>
                </a:spcAft>
              </a:pPr>
              <a:t>4/4/2022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091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 name="Group 112">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114" name="Straight Connector 113">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6"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7"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8" name="Isosceles Triangle 117">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9"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0"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1"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2" name="Isosceles Triangle 121">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3" name="Isosceles Triangle 122">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9" name="Picture 38" descr="Light bulb on yellow background with sketched light beams and cord">
            <a:extLst>
              <a:ext uri="{FF2B5EF4-FFF2-40B4-BE49-F238E27FC236}">
                <a16:creationId xmlns:a16="http://schemas.microsoft.com/office/drawing/2014/main" id="{D4823344-9BBF-4653-BC65-6275C6532432}"/>
              </a:ext>
            </a:extLst>
          </p:cNvPr>
          <p:cNvPicPr>
            <a:picLocks noChangeAspect="1"/>
          </p:cNvPicPr>
          <p:nvPr/>
        </p:nvPicPr>
        <p:blipFill rotWithShape="1">
          <a:blip r:embed="rId2"/>
          <a:srcRect t="8537"/>
          <a:stretch/>
        </p:blipFill>
        <p:spPr>
          <a:xfrm>
            <a:off x="1" y="857257"/>
            <a:ext cx="9143999" cy="5143493"/>
          </a:xfrm>
          <a:prstGeom prst="rect">
            <a:avLst/>
          </a:prstGeom>
        </p:spPr>
      </p:pic>
      <p:sp>
        <p:nvSpPr>
          <p:cNvPr id="146" name="Isosceles Triangle 124">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857250"/>
            <a:ext cx="631947" cy="4249616"/>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Parallelogram 126">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3406" y="857250"/>
            <a:ext cx="5486400" cy="51435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cxnSp>
        <p:nvCxnSpPr>
          <p:cNvPr id="148" name="Straight Connector 128">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857250"/>
            <a:ext cx="914400" cy="51435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30">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18310"/>
            <a:ext cx="3572669" cy="2382440"/>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0"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2" name="Isosceles Triangle 136">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196D453-5507-46CE-84A0-32B6D8967376}"/>
              </a:ext>
            </a:extLst>
          </p:cNvPr>
          <p:cNvSpPr>
            <a:spLocks noGrp="1"/>
          </p:cNvSpPr>
          <p:nvPr>
            <p:ph type="title"/>
          </p:nvPr>
        </p:nvSpPr>
        <p:spPr>
          <a:xfrm>
            <a:off x="3528151" y="2116249"/>
            <a:ext cx="3427352" cy="1776848"/>
          </a:xfrm>
        </p:spPr>
        <p:txBody>
          <a:bodyPr vert="horz" lIns="68580" tIns="34290" rIns="68580" bIns="34290" rtlCol="0" anchor="b">
            <a:normAutofit/>
          </a:bodyPr>
          <a:lstStyle/>
          <a:p>
            <a:pPr algn="ctr"/>
            <a:r>
              <a:rPr lang="en-US" sz="2800" dirty="0">
                <a:latin typeface="Arial" panose="020B0604020202020204" pitchFamily="34" charset="0"/>
                <a:cs typeface="Arial" panose="020B0604020202020204" pitchFamily="34" charset="0"/>
              </a:rPr>
              <a:t>SUICIDE AND MENTAL DISORDERS</a:t>
            </a:r>
          </a:p>
        </p:txBody>
      </p:sp>
      <p:sp>
        <p:nvSpPr>
          <p:cNvPr id="153"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4"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50900"/>
            <a:ext cx="967571" cy="514985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50900"/>
            <a:ext cx="937369" cy="514985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Isosceles Triangle 144">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36342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238669" y="2057400"/>
            <a:ext cx="3456435" cy="3398213"/>
          </a:xfrm>
        </p:spPr>
        <p:txBody>
          <a:bodyPr anchor="ctr">
            <a:normAutofit/>
          </a:bodyPr>
          <a:lstStyle/>
          <a:p>
            <a:r>
              <a:rPr lang="en-US" sz="3600" dirty="0">
                <a:latin typeface="Arial" panose="020B0604020202020204" pitchFamily="34" charset="0"/>
                <a:cs typeface="Arial" panose="020B0604020202020204" pitchFamily="34" charset="0"/>
              </a:rPr>
              <a:t>Suicide Prevention, Homelessness, and Best Practices</a:t>
            </a:r>
            <a:endParaRPr lang="en-US" sz="3300" dirty="0"/>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1" y="850900"/>
            <a:ext cx="3575050" cy="5149850"/>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90" y="857250"/>
            <a:ext cx="466071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graphicFrame>
        <p:nvGraphicFramePr>
          <p:cNvPr id="5" name="Content Placeholder 2">
            <a:extLst>
              <a:ext uri="{FF2B5EF4-FFF2-40B4-BE49-F238E27FC236}">
                <a16:creationId xmlns:a16="http://schemas.microsoft.com/office/drawing/2014/main" id="{1BC48949-71AE-4432-8F45-7F750A1CAA49}"/>
              </a:ext>
            </a:extLst>
          </p:cNvPr>
          <p:cNvGraphicFramePr>
            <a:graphicFrameLocks noGrp="1"/>
          </p:cNvGraphicFramePr>
          <p:nvPr>
            <p:ph idx="1"/>
            <p:extLst>
              <p:ext uri="{D42A27DB-BD31-4B8C-83A1-F6EECF244321}">
                <p14:modId xmlns:p14="http://schemas.microsoft.com/office/powerpoint/2010/main" val="4103493148"/>
              </p:ext>
            </p:extLst>
          </p:nvPr>
        </p:nvGraphicFramePr>
        <p:xfrm>
          <a:off x="3687415" y="1565673"/>
          <a:ext cx="4971603" cy="3734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243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300" dirty="0">
                <a:solidFill>
                  <a:schemeClr val="tx1"/>
                </a:solidFill>
                <a:latin typeface="+mj-lt"/>
              </a:rPr>
              <a:t>DEPRESSION, SUBSTANCE USE, AND SUICIDALITY</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480060" y="2872898"/>
            <a:ext cx="3182691" cy="3756501"/>
          </a:xfrm>
          <a:prstGeom prst="rect">
            <a:avLst/>
          </a:prstGeom>
        </p:spPr>
        <p:txBody>
          <a:bodyPr vert="horz" lIns="91440" tIns="45720" rIns="91440" bIns="45720" rtlCol="0">
            <a:normAutofit fontScale="55000" lnSpcReduction="2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r>
              <a:rPr lang="en-US" sz="2500" b="0" dirty="0">
                <a:solidFill>
                  <a:schemeClr val="tx1"/>
                </a:solidFill>
                <a:latin typeface="+mn-lt"/>
                <a:ea typeface="+mn-ea"/>
                <a:cs typeface="+mn-cs"/>
              </a:rPr>
              <a:t>A Substance Use Disorder increases the chance of developing Depression</a:t>
            </a: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endParaRPr lang="en-US" sz="2500" b="0" dirty="0">
              <a:solidFill>
                <a:schemeClr val="tx1"/>
              </a:solidFill>
              <a:latin typeface="+mn-lt"/>
              <a:ea typeface="+mn-ea"/>
              <a:cs typeface="+mn-cs"/>
            </a:endParaRP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r>
              <a:rPr lang="en-US" sz="2500" b="0" dirty="0">
                <a:solidFill>
                  <a:schemeClr val="tx1"/>
                </a:solidFill>
                <a:latin typeface="+mn-lt"/>
                <a:ea typeface="+mn-ea"/>
                <a:cs typeface="+mn-cs"/>
              </a:rPr>
              <a:t>Depression increases the chance of developing a Substance Use Disorder</a:t>
            </a: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endParaRPr lang="en-US" sz="2500" b="0" dirty="0">
              <a:solidFill>
                <a:schemeClr val="tx1"/>
              </a:solidFill>
              <a:latin typeface="+mn-lt"/>
              <a:ea typeface="+mn-ea"/>
              <a:cs typeface="+mn-cs"/>
            </a:endParaRP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r>
              <a:rPr lang="en-US" sz="2500" b="0" dirty="0">
                <a:solidFill>
                  <a:schemeClr val="tx1"/>
                </a:solidFill>
                <a:latin typeface="+mn-lt"/>
                <a:ea typeface="+mn-ea"/>
                <a:cs typeface="+mn-cs"/>
              </a:rPr>
              <a:t>Intoxication and Withdrawal from some substances causes Depression</a:t>
            </a: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endParaRPr lang="en-US" sz="2500" b="0" dirty="0">
              <a:solidFill>
                <a:schemeClr val="tx1"/>
              </a:solidFill>
              <a:latin typeface="+mn-lt"/>
              <a:ea typeface="+mn-ea"/>
              <a:cs typeface="+mn-cs"/>
            </a:endParaRP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r>
              <a:rPr lang="en-US" sz="2500" b="0" dirty="0">
                <a:solidFill>
                  <a:schemeClr val="tx1"/>
                </a:solidFill>
                <a:latin typeface="+mn-lt"/>
                <a:ea typeface="+mn-ea"/>
                <a:cs typeface="+mn-cs"/>
              </a:rPr>
              <a:t>Two populations with the highest rates of suicide are those with Depression and Substance Use Disorders</a:t>
            </a:r>
          </a:p>
          <a:p>
            <a:pPr marL="45720" lvl="0" indent="-228600">
              <a:lnSpc>
                <a:spcPct val="90000"/>
              </a:lnSpc>
              <a:spcBef>
                <a:spcPct val="20000"/>
              </a:spcBef>
              <a:spcAft>
                <a:spcPts val="300"/>
              </a:spcAft>
              <a:buClr>
                <a:srgbClr val="F14124">
                  <a:lumMod val="75000"/>
                </a:srgbClr>
              </a:buClr>
              <a:buSzPct val="130000"/>
              <a:buFont typeface="Arial" panose="020B0604020202020204" pitchFamily="34" charset="0"/>
              <a:buChar char="•"/>
            </a:pPr>
            <a:endParaRPr lang="en-US" sz="25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endParaRPr lang="en-US" sz="14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endParaRPr lang="en-US" sz="14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r>
              <a:rPr lang="en-US" sz="1700" b="0" dirty="0">
                <a:solidFill>
                  <a:schemeClr val="tx1"/>
                </a:solidFill>
                <a:latin typeface="+mn-lt"/>
                <a:ea typeface="+mn-ea"/>
                <a:cs typeface="+mn-cs"/>
              </a:rPr>
              <a:t>Source:  </a:t>
            </a:r>
            <a:r>
              <a:rPr lang="en-US" sz="1700" b="0" i="1" dirty="0">
                <a:solidFill>
                  <a:schemeClr val="tx1"/>
                </a:solidFill>
                <a:latin typeface="+mn-lt"/>
                <a:ea typeface="+mn-ea"/>
                <a:cs typeface="+mn-cs"/>
              </a:rPr>
              <a:t>Managing Depressive Symptoms in Substance Abuse Clients During Early Recovery:  A Treatment Improvement Protocol Tip 48</a:t>
            </a:r>
            <a:r>
              <a:rPr lang="en-US" sz="1700" b="0" dirty="0">
                <a:solidFill>
                  <a:schemeClr val="tx1"/>
                </a:solidFill>
                <a:latin typeface="+mn-lt"/>
                <a:ea typeface="+mn-ea"/>
                <a:cs typeface="+mn-cs"/>
              </a:rPr>
              <a:t>.  SAMSHA, 2008</a:t>
            </a:r>
          </a:p>
          <a:p>
            <a:pPr lvl="0" indent="-228600">
              <a:lnSpc>
                <a:spcPct val="90000"/>
              </a:lnSpc>
              <a:spcBef>
                <a:spcPts val="0"/>
              </a:spcBef>
              <a:buFont typeface="Arial" panose="020B0604020202020204" pitchFamily="34" charset="0"/>
              <a:buChar char="•"/>
            </a:pPr>
            <a:endParaRPr lang="en-US" sz="1700" b="0" dirty="0">
              <a:solidFill>
                <a:schemeClr val="tx1"/>
              </a:solidFill>
              <a:latin typeface="+mn-lt"/>
              <a:ea typeface="+mn-ea"/>
              <a:cs typeface="+mn-cs"/>
            </a:endParaRPr>
          </a:p>
          <a:p>
            <a:pPr lvl="0" indent="-228600">
              <a:lnSpc>
                <a:spcPct val="90000"/>
              </a:lnSpc>
              <a:spcBef>
                <a:spcPts val="0"/>
              </a:spcBef>
              <a:buFont typeface="Arial" panose="020B0604020202020204" pitchFamily="34" charset="0"/>
              <a:buChar char="•"/>
            </a:pPr>
            <a:endParaRPr lang="en-US" sz="900" b="0" dirty="0">
              <a:solidFill>
                <a:schemeClr val="tx1"/>
              </a:solidFill>
              <a:latin typeface="+mn-lt"/>
              <a:ea typeface="+mn-ea"/>
              <a:cs typeface="+mn-cs"/>
            </a:endParaRPr>
          </a:p>
          <a:p>
            <a:pPr>
              <a:lnSpc>
                <a:spcPct val="90000"/>
              </a:lnSpc>
            </a:pPr>
            <a:endParaRPr lang="en-US" sz="900" b="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B95B1714-8152-4537-8940-4EDA4613EC7D}"/>
              </a:ext>
            </a:extLst>
          </p:cNvPr>
          <p:cNvPicPr>
            <a:picLocks noChangeAspect="1"/>
          </p:cNvPicPr>
          <p:nvPr/>
        </p:nvPicPr>
        <p:blipFill rotWithShape="1">
          <a:blip r:embed="rId2">
            <a:extLst>
              <a:ext uri="{28A0092B-C50C-407E-A947-70E740481C1C}">
                <a14:useLocalDpi xmlns:a14="http://schemas.microsoft.com/office/drawing/2010/main" val="0"/>
              </a:ext>
            </a:extLst>
          </a:blip>
          <a:srcRect r="13532"/>
          <a:stretch/>
        </p:blipFill>
        <p:spPr>
          <a:xfrm>
            <a:off x="4010275"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086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300" dirty="0">
                <a:solidFill>
                  <a:schemeClr val="tx1"/>
                </a:solidFill>
                <a:latin typeface="+mj-lt"/>
              </a:rPr>
              <a:t>DEPRESSION, SUBSTANCE USE, AND SUICIDALITY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480060" y="2872899"/>
            <a:ext cx="3182691" cy="3814412"/>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lnSpc>
                <a:spcPct val="90000"/>
              </a:lnSpc>
              <a:spcBef>
                <a:spcPct val="20000"/>
              </a:spcBef>
              <a:spcAft>
                <a:spcPts val="300"/>
              </a:spcAft>
              <a:buClr>
                <a:srgbClr val="F14124">
                  <a:lumMod val="75000"/>
                </a:srgbClr>
              </a:buClr>
              <a:buSzPct val="130000"/>
            </a:pPr>
            <a:r>
              <a:rPr lang="en-US" sz="1600" b="0" dirty="0">
                <a:solidFill>
                  <a:schemeClr val="tx1"/>
                </a:solidFill>
                <a:latin typeface="+mn-lt"/>
                <a:ea typeface="+mn-ea"/>
                <a:cs typeface="+mn-cs"/>
              </a:rPr>
              <a:t>Major Depressive Disorder (MDD)  is the psychiatric diagnosis most commonly associated with completed suicide and about 2/3 of people who complete suicide are depressed at the time of their deaths</a:t>
            </a:r>
          </a:p>
          <a:p>
            <a:pPr lvl="0">
              <a:lnSpc>
                <a:spcPct val="90000"/>
              </a:lnSpc>
              <a:spcBef>
                <a:spcPct val="20000"/>
              </a:spcBef>
              <a:spcAft>
                <a:spcPts val="300"/>
              </a:spcAft>
              <a:buClr>
                <a:srgbClr val="F14124">
                  <a:lumMod val="75000"/>
                </a:srgbClr>
              </a:buClr>
              <a:buSzPct val="130000"/>
            </a:pPr>
            <a:endParaRPr lang="en-US" sz="16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endParaRPr lang="en-US" sz="16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endParaRPr lang="en-US" sz="1600" b="0" dirty="0">
              <a:solidFill>
                <a:schemeClr val="tx1"/>
              </a:solidFill>
              <a:latin typeface="+mn-lt"/>
              <a:ea typeface="+mn-ea"/>
              <a:cs typeface="+mn-cs"/>
            </a:endParaRPr>
          </a:p>
          <a:p>
            <a:pPr lvl="0">
              <a:lnSpc>
                <a:spcPct val="90000"/>
              </a:lnSpc>
              <a:spcBef>
                <a:spcPct val="20000"/>
              </a:spcBef>
              <a:spcAft>
                <a:spcPts val="300"/>
              </a:spcAft>
              <a:buClr>
                <a:srgbClr val="F14124">
                  <a:lumMod val="75000"/>
                </a:srgbClr>
              </a:buClr>
              <a:buSzPct val="130000"/>
            </a:pPr>
            <a:r>
              <a:rPr lang="en-US" sz="1600" b="0" dirty="0">
                <a:solidFill>
                  <a:schemeClr val="tx1"/>
                </a:solidFill>
                <a:latin typeface="+mn-lt"/>
                <a:ea typeface="+mn-ea"/>
                <a:cs typeface="+mn-cs"/>
              </a:rPr>
              <a:t>Source:  </a:t>
            </a:r>
            <a:r>
              <a:rPr lang="en-US" sz="1600" dirty="0">
                <a:solidFill>
                  <a:schemeClr val="tx1"/>
                </a:solidFill>
                <a:latin typeface="+mn-lt"/>
                <a:ea typeface="+mn-ea"/>
                <a:cs typeface="+mn-cs"/>
                <a:hlinkClick r:id="rId2"/>
              </a:rPr>
              <a:t>https://www.ncbi.nlm.nih.gov/pmc/articles/PMC3134404/</a:t>
            </a:r>
            <a:endParaRPr lang="en-US" sz="1600" b="0" dirty="0">
              <a:solidFill>
                <a:schemeClr val="tx1"/>
              </a:solidFill>
              <a:latin typeface="+mn-lt"/>
              <a:ea typeface="+mn-ea"/>
              <a:cs typeface="+mn-cs"/>
            </a:endParaRPr>
          </a:p>
          <a:p>
            <a:pPr lvl="0" indent="-228600">
              <a:lnSpc>
                <a:spcPct val="90000"/>
              </a:lnSpc>
              <a:spcBef>
                <a:spcPts val="0"/>
              </a:spcBef>
              <a:buFont typeface="Arial" panose="020B0604020202020204" pitchFamily="34" charset="0"/>
              <a:buChar char="•"/>
            </a:pPr>
            <a:endParaRPr lang="en-US" sz="16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600" b="0" dirty="0">
              <a:solidFill>
                <a:schemeClr val="tx1"/>
              </a:solidFill>
              <a:latin typeface="+mn-lt"/>
              <a:ea typeface="+mn-ea"/>
              <a:cs typeface="+mn-cs"/>
            </a:endParaRPr>
          </a:p>
          <a:p>
            <a:pPr marL="285750" indent="-228600">
              <a:lnSpc>
                <a:spcPct val="90000"/>
              </a:lnSpc>
              <a:buFont typeface="Arial" panose="020B0604020202020204" pitchFamily="34" charset="0"/>
              <a:buChar char="•"/>
            </a:pPr>
            <a:endParaRPr lang="en-US" sz="1600" b="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29137AE9-4497-41DB-8167-B1EC1E89D3F4}"/>
              </a:ext>
            </a:extLst>
          </p:cNvPr>
          <p:cNvPicPr>
            <a:picLocks noChangeAspect="1"/>
          </p:cNvPicPr>
          <p:nvPr/>
        </p:nvPicPr>
        <p:blipFill rotWithShape="1">
          <a:blip r:embed="rId3">
            <a:extLst>
              <a:ext uri="{28A0092B-C50C-407E-A947-70E740481C1C}">
                <a14:useLocalDpi xmlns:a14="http://schemas.microsoft.com/office/drawing/2010/main" val="0"/>
              </a:ext>
            </a:extLst>
          </a:blip>
          <a:srcRect l="13325" r="3232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2736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3973321" y="329184"/>
            <a:ext cx="4688333" cy="178308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4000" dirty="0">
                <a:solidFill>
                  <a:schemeClr val="tx1"/>
                </a:solidFill>
                <a:latin typeface="+mj-lt"/>
              </a:rPr>
              <a:t>DEPRESSION AND SUICIDALITY</a:t>
            </a:r>
          </a:p>
        </p:txBody>
      </p:sp>
      <p:pic>
        <p:nvPicPr>
          <p:cNvPr id="5" name="Picture 4">
            <a:extLst>
              <a:ext uri="{FF2B5EF4-FFF2-40B4-BE49-F238E27FC236}">
                <a16:creationId xmlns:a16="http://schemas.microsoft.com/office/drawing/2014/main" id="{3395D54D-5CCE-47F9-84F5-43578FDCD32E}"/>
              </a:ext>
            </a:extLst>
          </p:cNvPr>
          <p:cNvPicPr>
            <a:picLocks noChangeAspect="1"/>
          </p:cNvPicPr>
          <p:nvPr/>
        </p:nvPicPr>
        <p:blipFill rotWithShape="1">
          <a:blip r:embed="rId2">
            <a:extLst>
              <a:ext uri="{28A0092B-C50C-407E-A947-70E740481C1C}">
                <a14:useLocalDpi xmlns:a14="http://schemas.microsoft.com/office/drawing/2010/main" val="0"/>
              </a:ext>
            </a:extLst>
          </a:blip>
          <a:srcRect l="25244" r="29425"/>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3973321" y="2514600"/>
            <a:ext cx="4688333" cy="3867912"/>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indent="-228600">
              <a:lnSpc>
                <a:spcPct val="90000"/>
              </a:lnSpc>
              <a:buFont typeface="Arial" panose="020B0604020202020204" pitchFamily="34" charset="0"/>
              <a:buChar char="•"/>
            </a:pPr>
            <a:endParaRPr lang="en-US" sz="160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600" b="0" dirty="0">
                <a:solidFill>
                  <a:schemeClr val="tx1"/>
                </a:solidFill>
                <a:latin typeface="+mn-lt"/>
                <a:ea typeface="+mn-ea"/>
                <a:cs typeface="+mn-cs"/>
              </a:rPr>
              <a:t>In order to diagnose a Major Depressive Disorder, (Single and Recurrent Episodes), a person must have 5 out of 9 symptoms</a:t>
            </a:r>
          </a:p>
          <a:p>
            <a:pPr indent="-228600">
              <a:lnSpc>
                <a:spcPct val="90000"/>
              </a:lnSpc>
              <a:buFont typeface="Arial" panose="020B0604020202020204" pitchFamily="34" charset="0"/>
              <a:buChar char="•"/>
            </a:pPr>
            <a:endParaRPr lang="en-US" sz="16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600" b="0" dirty="0">
                <a:solidFill>
                  <a:schemeClr val="tx1"/>
                </a:solidFill>
                <a:latin typeface="+mn-lt"/>
                <a:ea typeface="+mn-ea"/>
                <a:cs typeface="+mn-cs"/>
              </a:rPr>
              <a:t>One of the possible symptoms of a Major Depressive Disorder is Recurrent Thoughts of Death or Suicide</a:t>
            </a:r>
          </a:p>
          <a:p>
            <a:pPr indent="-228600">
              <a:lnSpc>
                <a:spcPct val="90000"/>
              </a:lnSpc>
              <a:buFont typeface="Arial" panose="020B0604020202020204" pitchFamily="34" charset="0"/>
              <a:buChar char="•"/>
            </a:pPr>
            <a:endParaRPr lang="en-US" sz="16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600" b="0" dirty="0">
                <a:solidFill>
                  <a:schemeClr val="tx1"/>
                </a:solidFill>
                <a:latin typeface="+mn-lt"/>
                <a:ea typeface="+mn-ea"/>
                <a:cs typeface="+mn-cs"/>
              </a:rPr>
              <a:t> Please note:  it’s possible to have depression WITHOUT having thoughts of death or suicide if at least 5 other symptoms of the Major Depressive Disorder are present</a:t>
            </a:r>
          </a:p>
          <a:p>
            <a:pPr>
              <a:lnSpc>
                <a:spcPct val="90000"/>
              </a:lnSpc>
            </a:pPr>
            <a:endParaRPr lang="en-US" sz="1300" b="0" dirty="0">
              <a:solidFill>
                <a:schemeClr val="tx1"/>
              </a:solidFill>
              <a:latin typeface="+mn-lt"/>
              <a:ea typeface="+mn-ea"/>
              <a:cs typeface="+mn-cs"/>
            </a:endParaRPr>
          </a:p>
          <a:p>
            <a:pPr lvl="0">
              <a:lnSpc>
                <a:spcPct val="90000"/>
              </a:lnSpc>
              <a:spcBef>
                <a:spcPts val="1600"/>
              </a:spcBef>
            </a:pPr>
            <a:r>
              <a:rPr lang="en-US" sz="1300" b="0" dirty="0">
                <a:solidFill>
                  <a:schemeClr val="tx1"/>
                </a:solidFill>
                <a:latin typeface="+mn-lt"/>
                <a:ea typeface="+mn-ea"/>
                <a:cs typeface="+mn-cs"/>
              </a:rPr>
              <a:t>Source: Nussbaum, A. (2013), </a:t>
            </a:r>
            <a:r>
              <a:rPr lang="en-US" sz="1300" b="0" i="1" dirty="0">
                <a:solidFill>
                  <a:schemeClr val="tx1"/>
                </a:solidFill>
                <a:latin typeface="+mn-lt"/>
                <a:ea typeface="+mn-ea"/>
                <a:cs typeface="+mn-cs"/>
              </a:rPr>
              <a:t>The Pocket Guide To The DSM-5 Diagnostic Exam</a:t>
            </a:r>
            <a:endParaRPr lang="en-US" sz="13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3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300" b="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Mental Health, Prevention, &amp; Self Care</a:t>
            </a:r>
          </a:p>
          <a:p>
            <a:pPr>
              <a:spcAft>
                <a:spcPts val="600"/>
              </a:spcAft>
            </a:pPr>
            <a:fld id="{0E9DF912-B455-4FF4-848D-099DFD410045}" type="datetime1">
              <a:rPr lang="en-US" smtClean="0">
                <a:latin typeface="Arial" panose="020B0604020202020204" pitchFamily="34" charset="0"/>
                <a:cs typeface="Arial" panose="020B0604020202020204" pitchFamily="34" charset="0"/>
              </a:rPr>
              <a:pPr>
                <a:spcAft>
                  <a:spcPts val="600"/>
                </a:spcAft>
              </a:pPr>
              <a:t>4/4/2022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1827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2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595246" y="518336"/>
            <a:ext cx="7995698" cy="1298448"/>
          </a:xfrm>
          <a:prstGeom prst="rect">
            <a:avLst/>
          </a:prstGeom>
        </p:spPr>
        <p:txBody>
          <a:bodyPr vert="horz" lIns="91440" tIns="45720" rIns="91440" bIns="45720" rtlCol="0" anchor="b">
            <a:no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4000" kern="1200" dirty="0">
                <a:solidFill>
                  <a:schemeClr val="tx1"/>
                </a:solidFill>
                <a:latin typeface="+mj-lt"/>
                <a:ea typeface="+mj-ea"/>
                <a:cs typeface="+mj-cs"/>
              </a:rPr>
              <a:t>POST TRAUMATIC STRESS DISORDER, DEPRESSION, AND SUICIDALITY</a:t>
            </a:r>
          </a:p>
        </p:txBody>
      </p:sp>
      <p:sp>
        <p:nvSpPr>
          <p:cNvPr id="44" name="Rectangle 2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998845"/>
            <a:ext cx="859094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8537521"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329776" y="2438400"/>
            <a:ext cx="3862707" cy="380055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indent="-228600">
              <a:lnSpc>
                <a:spcPct val="90000"/>
              </a:lnSpc>
              <a:buFont typeface="Arial" panose="020B0604020202020204" pitchFamily="34" charset="0"/>
              <a:buChar char="•"/>
            </a:pPr>
            <a:endParaRPr lang="en-US" sz="180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800" b="0" dirty="0">
                <a:solidFill>
                  <a:schemeClr val="tx1"/>
                </a:solidFill>
                <a:latin typeface="+mn-lt"/>
                <a:ea typeface="+mn-ea"/>
                <a:cs typeface="+mn-cs"/>
              </a:rPr>
              <a:t>According to the DSM-5 (APA 2013), Major Depression may or may not be preceded by a trauma</a:t>
            </a:r>
          </a:p>
          <a:p>
            <a:pPr indent="-228600">
              <a:lnSpc>
                <a:spcPct val="90000"/>
              </a:lnSpc>
              <a:buFont typeface="Arial" panose="020B0604020202020204" pitchFamily="34" charset="0"/>
              <a:buChar char="•"/>
            </a:pPr>
            <a:endParaRPr lang="en-US" sz="18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800" b="0" dirty="0">
                <a:solidFill>
                  <a:schemeClr val="tx1"/>
                </a:solidFill>
                <a:latin typeface="+mn-lt"/>
                <a:ea typeface="+mn-ea"/>
                <a:cs typeface="+mn-cs"/>
              </a:rPr>
              <a:t>Symptoms do not over-lap. Depression and PTSD are differential diagnosis</a:t>
            </a:r>
          </a:p>
          <a:p>
            <a:pPr indent="-228600">
              <a:lnSpc>
                <a:spcPct val="90000"/>
              </a:lnSpc>
              <a:buFont typeface="Arial" panose="020B0604020202020204" pitchFamily="34" charset="0"/>
              <a:buChar char="•"/>
            </a:pPr>
            <a:endParaRPr lang="en-US" sz="18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800" b="0" dirty="0">
                <a:solidFill>
                  <a:schemeClr val="tx1"/>
                </a:solidFill>
                <a:latin typeface="+mn-lt"/>
                <a:ea typeface="+mn-ea"/>
                <a:cs typeface="+mn-cs"/>
              </a:rPr>
              <a:t>PTSD is associated with suicidal ideation and childhood abuse increases suicide risk</a:t>
            </a:r>
            <a:endParaRPr lang="en-US" sz="1300" b="0" dirty="0">
              <a:solidFill>
                <a:schemeClr val="tx1"/>
              </a:solidFill>
              <a:latin typeface="+mn-lt"/>
              <a:ea typeface="+mn-ea"/>
              <a:cs typeface="+mn-cs"/>
            </a:endParaRPr>
          </a:p>
          <a:p>
            <a:pPr lvl="0">
              <a:lnSpc>
                <a:spcPct val="90000"/>
              </a:lnSpc>
              <a:spcBef>
                <a:spcPts val="1600"/>
              </a:spcBef>
            </a:pPr>
            <a:r>
              <a:rPr lang="en-US" sz="1300" b="0" dirty="0">
                <a:solidFill>
                  <a:schemeClr val="tx1"/>
                </a:solidFill>
                <a:latin typeface="+mn-lt"/>
                <a:ea typeface="+mn-ea"/>
                <a:cs typeface="+mn-cs"/>
              </a:rPr>
              <a:t>Source:  </a:t>
            </a:r>
            <a:r>
              <a:rPr lang="en-US" sz="1300" b="0" i="1" dirty="0">
                <a:solidFill>
                  <a:schemeClr val="tx1"/>
                </a:solidFill>
                <a:latin typeface="+mn-lt"/>
                <a:ea typeface="+mn-ea"/>
                <a:cs typeface="+mn-cs"/>
              </a:rPr>
              <a:t>Diagnostic and Statistical Manual of Mental Disorders, Fifth Edition DSM-5 </a:t>
            </a:r>
            <a:r>
              <a:rPr lang="en-US" sz="1300" b="0" dirty="0">
                <a:solidFill>
                  <a:schemeClr val="tx1"/>
                </a:solidFill>
                <a:latin typeface="+mn-lt"/>
                <a:ea typeface="+mn-ea"/>
                <a:cs typeface="+mn-cs"/>
              </a:rPr>
              <a:t>(American Psychiatric Association: 2013)</a:t>
            </a:r>
          </a:p>
          <a:p>
            <a:pPr indent="-228600">
              <a:lnSpc>
                <a:spcPct val="90000"/>
              </a:lnSpc>
              <a:buFont typeface="Arial" panose="020B0604020202020204" pitchFamily="34" charset="0"/>
              <a:buChar char="•"/>
            </a:pPr>
            <a:endParaRPr lang="en-US" sz="13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300" b="0" dirty="0">
              <a:solidFill>
                <a:schemeClr val="tx1"/>
              </a:solidFill>
              <a:latin typeface="+mn-lt"/>
              <a:ea typeface="+mn-ea"/>
              <a:cs typeface="+mn-cs"/>
            </a:endParaRPr>
          </a:p>
        </p:txBody>
      </p:sp>
      <p:pic>
        <p:nvPicPr>
          <p:cNvPr id="8" name="Picture 7">
            <a:extLst>
              <a:ext uri="{FF2B5EF4-FFF2-40B4-BE49-F238E27FC236}">
                <a16:creationId xmlns:a16="http://schemas.microsoft.com/office/drawing/2014/main" id="{E091F806-B95F-4258-A253-C0F3BAEC6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649" y="2849406"/>
            <a:ext cx="3862707" cy="2983941"/>
          </a:xfrm>
          <a:prstGeom prst="rect">
            <a:avLst/>
          </a:prstGeom>
        </p:spPr>
      </p:pic>
      <p:sp>
        <p:nvSpPr>
          <p:cNvPr id="46" name="Rectangle 3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23318" y="2332075"/>
            <a:ext cx="7817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Mental Health, Prevention, &amp; Self Care</a:t>
            </a:r>
          </a:p>
          <a:p>
            <a:pPr>
              <a:spcAft>
                <a:spcPts val="600"/>
              </a:spcAft>
            </a:pPr>
            <a:fld id="{0E9DF912-B455-4FF4-848D-099DFD410045}" type="datetime1">
              <a:rPr lang="en-US" smtClean="0">
                <a:latin typeface="Arial" panose="020B0604020202020204" pitchFamily="34" charset="0"/>
                <a:cs typeface="Arial" panose="020B0604020202020204" pitchFamily="34" charset="0"/>
              </a:rPr>
              <a:pPr>
                <a:spcAft>
                  <a:spcPts val="600"/>
                </a:spcAft>
              </a:pPr>
              <a:t>4/4/2022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22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E0A5-BB7F-489D-831E-8849455CB52B}"/>
              </a:ext>
            </a:extLst>
          </p:cNvPr>
          <p:cNvSpPr>
            <a:spLocks noGrp="1"/>
          </p:cNvSpPr>
          <p:nvPr>
            <p:ph type="title"/>
          </p:nvPr>
        </p:nvSpPr>
        <p:spPr>
          <a:xfrm>
            <a:off x="4567833" y="609600"/>
            <a:ext cx="2387667" cy="1320800"/>
          </a:xfrm>
        </p:spPr>
        <p:txBody>
          <a:bodyPr anchor="ctr">
            <a:normAutofit/>
          </a:bodyPr>
          <a:lstStyle/>
          <a:p>
            <a:pPr>
              <a:lnSpc>
                <a:spcPct val="90000"/>
              </a:lnSpc>
            </a:pPr>
            <a:r>
              <a:rPr lang="en-US" sz="2100" dirty="0"/>
              <a:t>Trauma and Stressor-Related Disorders</a:t>
            </a:r>
            <a:br>
              <a:rPr lang="en-US" sz="2100" dirty="0"/>
            </a:br>
            <a:endParaRPr lang="en-US" sz="2100" dirty="0"/>
          </a:p>
        </p:txBody>
      </p:sp>
      <p:sp>
        <p:nvSpPr>
          <p:cNvPr id="3" name="Content Placeholder 2">
            <a:extLst>
              <a:ext uri="{FF2B5EF4-FFF2-40B4-BE49-F238E27FC236}">
                <a16:creationId xmlns:a16="http://schemas.microsoft.com/office/drawing/2014/main" id="{30A66BB0-8F23-4D57-A281-9AC77993CF08}"/>
              </a:ext>
            </a:extLst>
          </p:cNvPr>
          <p:cNvSpPr>
            <a:spLocks noGrp="1"/>
          </p:cNvSpPr>
          <p:nvPr>
            <p:ph idx="1"/>
          </p:nvPr>
        </p:nvSpPr>
        <p:spPr>
          <a:xfrm>
            <a:off x="4570806" y="2160589"/>
            <a:ext cx="2744393" cy="3880773"/>
          </a:xfrm>
        </p:spPr>
        <p:txBody>
          <a:bodyPr>
            <a:normAutofit fontScale="92500" lnSpcReduction="10000"/>
          </a:bodyPr>
          <a:lstStyle/>
          <a:p>
            <a:endParaRPr lang="en-US" dirty="0"/>
          </a:p>
          <a:p>
            <a:pPr marL="0" indent="0">
              <a:buNone/>
            </a:pPr>
            <a:r>
              <a:rPr lang="en-US" sz="2000" dirty="0"/>
              <a:t>Disorders in this sub-group include those in which exposure to a traumatic or stressful event is listed explicitly.</a:t>
            </a:r>
          </a:p>
          <a:p>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Source:  Diagnostic and Statistical Manual of Mental Disorders, Fifth Edition DSM-5 (American Psychiatric Association)</a:t>
            </a:r>
          </a:p>
          <a:p>
            <a:endParaRPr lang="en-US" dirty="0"/>
          </a:p>
        </p:txBody>
      </p:sp>
      <p:pic>
        <p:nvPicPr>
          <p:cNvPr id="4" name="Picture 3">
            <a:extLst>
              <a:ext uri="{FF2B5EF4-FFF2-40B4-BE49-F238E27FC236}">
                <a16:creationId xmlns:a16="http://schemas.microsoft.com/office/drawing/2014/main" id="{ACE776C4-75F2-47E9-983E-6E512B876B02}"/>
              </a:ext>
            </a:extLst>
          </p:cNvPr>
          <p:cNvPicPr>
            <a:picLocks noChangeAspect="1"/>
          </p:cNvPicPr>
          <p:nvPr/>
        </p:nvPicPr>
        <p:blipFill>
          <a:blip r:embed="rId2"/>
          <a:stretch>
            <a:fillRect/>
          </a:stretch>
        </p:blipFill>
        <p:spPr>
          <a:xfrm>
            <a:off x="599860" y="1581518"/>
            <a:ext cx="3797245" cy="3683328"/>
          </a:xfrm>
          <a:prstGeom prst="rect">
            <a:avLst/>
          </a:prstGeom>
        </p:spPr>
      </p:pic>
    </p:spTree>
    <p:extLst>
      <p:ext uri="{BB962C8B-B14F-4D97-AF65-F5344CB8AC3E}">
        <p14:creationId xmlns:p14="http://schemas.microsoft.com/office/powerpoint/2010/main" val="321271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rial" panose="020B0604020202020204"/>
            </a:endParaRPr>
          </a:p>
        </p:txBody>
      </p:sp>
      <p:sp>
        <p:nvSpPr>
          <p:cNvPr id="4" name="Title 1">
            <a:extLst>
              <a:ext uri="{FF2B5EF4-FFF2-40B4-BE49-F238E27FC236}">
                <a16:creationId xmlns:a16="http://schemas.microsoft.com/office/drawing/2014/main" id="{2F1EEDCF-2842-4B60-A290-4CA7A3C32715}"/>
              </a:ext>
            </a:extLst>
          </p:cNvPr>
          <p:cNvSpPr txBox="1">
            <a:spLocks/>
          </p:cNvSpPr>
          <p:nvPr/>
        </p:nvSpPr>
        <p:spPr>
          <a:xfrm>
            <a:off x="3973321" y="1104138"/>
            <a:ext cx="4688333" cy="1337310"/>
          </a:xfrm>
          <a:prstGeom prst="rect">
            <a:avLst/>
          </a:prstGeom>
        </p:spPr>
        <p:txBody>
          <a:bodyPr vert="horz" lIns="68580" tIns="34290" rIns="68580" bIns="3429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defTabSz="685800">
              <a:lnSpc>
                <a:spcPct val="90000"/>
              </a:lnSpc>
              <a:spcAft>
                <a:spcPts val="450"/>
              </a:spcAft>
            </a:pPr>
            <a:r>
              <a:rPr lang="en-US" sz="3150" dirty="0">
                <a:solidFill>
                  <a:prstClr val="black"/>
                </a:solidFill>
                <a:latin typeface="Arial" panose="020B0604020202020204"/>
              </a:rPr>
              <a:t>CHILDHOOD TRAUMA AND SUICIDE</a:t>
            </a:r>
          </a:p>
        </p:txBody>
      </p:sp>
      <p:pic>
        <p:nvPicPr>
          <p:cNvPr id="7" name="Picture 6">
            <a:extLst>
              <a:ext uri="{FF2B5EF4-FFF2-40B4-BE49-F238E27FC236}">
                <a16:creationId xmlns:a16="http://schemas.microsoft.com/office/drawing/2014/main" id="{D71A2169-84BB-4FC3-9FEA-0EFB5B19D35A}"/>
              </a:ext>
            </a:extLst>
          </p:cNvPr>
          <p:cNvPicPr>
            <a:picLocks noChangeAspect="1"/>
          </p:cNvPicPr>
          <p:nvPr/>
        </p:nvPicPr>
        <p:blipFill rotWithShape="1">
          <a:blip r:embed="rId2">
            <a:extLst>
              <a:ext uri="{28A0092B-C50C-407E-A947-70E740481C1C}">
                <a14:useLocalDpi xmlns:a14="http://schemas.microsoft.com/office/drawing/2010/main" val="0"/>
              </a:ext>
            </a:extLst>
          </a:blip>
          <a:srcRect r="497"/>
          <a:stretch/>
        </p:blipFill>
        <p:spPr>
          <a:xfrm>
            <a:off x="114301" y="1104138"/>
            <a:ext cx="3314699" cy="488093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2" y="2638460"/>
            <a:ext cx="3182692" cy="13716"/>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Arial" panose="020B0604020202020204"/>
            </a:endParaRPr>
          </a:p>
        </p:txBody>
      </p:sp>
      <p:sp>
        <p:nvSpPr>
          <p:cNvPr id="5" name="Rectangle 4">
            <a:extLst>
              <a:ext uri="{FF2B5EF4-FFF2-40B4-BE49-F238E27FC236}">
                <a16:creationId xmlns:a16="http://schemas.microsoft.com/office/drawing/2014/main" id="{30C42B4F-A55C-44E3-8FB2-D6AEFB194D3F}"/>
              </a:ext>
            </a:extLst>
          </p:cNvPr>
          <p:cNvSpPr/>
          <p:nvPr/>
        </p:nvSpPr>
        <p:spPr>
          <a:xfrm>
            <a:off x="3973321" y="2887218"/>
            <a:ext cx="4688333" cy="2866644"/>
          </a:xfrm>
          <a:prstGeom prst="rect">
            <a:avLst/>
          </a:prstGeom>
        </p:spPr>
        <p:txBody>
          <a:bodyPr vert="horz" lIns="68580" tIns="34290" rIns="68580" bIns="34290" rtlCol="0">
            <a:noAutofit/>
          </a:bodyPr>
          <a:lstStyle/>
          <a:p>
            <a:pPr defTabSz="685800">
              <a:lnSpc>
                <a:spcPct val="90000"/>
              </a:lnSpc>
              <a:spcAft>
                <a:spcPts val="450"/>
              </a:spcAft>
            </a:pPr>
            <a:r>
              <a:rPr lang="en-US" sz="1575" dirty="0">
                <a:solidFill>
                  <a:prstClr val="black"/>
                </a:solidFill>
                <a:latin typeface="Calibri" panose="020F0502020204030204" pitchFamily="34" charset="0"/>
                <a:cs typeface="Calibri" panose="020F0502020204030204" pitchFamily="34" charset="0"/>
              </a:rPr>
              <a:t>“Today, a significant evidence-base suggests that people with four or more ACEs are two to five times as likely to develop clinical depression, substance use disorders, suicidality, and numerous chronic health conditions including diabetes, cancer, cardiovascular and respiratory diseases compared to people with no ACEs.” </a:t>
            </a:r>
          </a:p>
          <a:p>
            <a:pPr defTabSz="685800">
              <a:lnSpc>
                <a:spcPct val="90000"/>
              </a:lnSpc>
              <a:spcAft>
                <a:spcPts val="450"/>
              </a:spcAft>
            </a:pPr>
            <a:endParaRPr lang="en-US" sz="1575" dirty="0">
              <a:solidFill>
                <a:prstClr val="black"/>
              </a:solidFill>
              <a:latin typeface="Calibri" panose="020F0502020204030204" pitchFamily="34" charset="0"/>
              <a:cs typeface="Calibri" panose="020F0502020204030204" pitchFamily="34" charset="0"/>
            </a:endParaRPr>
          </a:p>
          <a:p>
            <a:pPr defTabSz="685800">
              <a:lnSpc>
                <a:spcPct val="90000"/>
              </a:lnSpc>
              <a:spcAft>
                <a:spcPts val="450"/>
              </a:spcAft>
            </a:pPr>
            <a:r>
              <a:rPr lang="en-US" sz="1575" dirty="0">
                <a:solidFill>
                  <a:prstClr val="black"/>
                </a:solidFill>
                <a:latin typeface="Calibri" panose="020F0502020204030204" pitchFamily="34" charset="0"/>
                <a:cs typeface="Calibri" panose="020F0502020204030204" pitchFamily="34" charset="0"/>
              </a:rPr>
              <a:t>Source:  </a:t>
            </a:r>
            <a:r>
              <a:rPr lang="en-US" sz="1575" i="1" dirty="0">
                <a:solidFill>
                  <a:prstClr val="black"/>
                </a:solidFill>
                <a:latin typeface="Calibri" panose="020F0502020204030204" pitchFamily="34" charset="0"/>
                <a:cs typeface="Calibri" panose="020F0502020204030204" pitchFamily="34" charset="0"/>
              </a:rPr>
              <a:t>Homelessness &amp; Adverse Childhood Experiences: The health and behavioral health consequences of childhood trauma</a:t>
            </a:r>
            <a:r>
              <a:rPr lang="en-US" sz="1575" dirty="0">
                <a:solidFill>
                  <a:prstClr val="black"/>
                </a:solidFill>
                <a:latin typeface="Calibri" panose="020F0502020204030204" pitchFamily="34" charset="0"/>
                <a:cs typeface="Calibri" panose="020F0502020204030204" pitchFamily="34" charset="0"/>
              </a:rPr>
              <a:t>, National Health Care for the Homeless Council (February 2019)</a:t>
            </a:r>
          </a:p>
        </p:txBody>
      </p:sp>
    </p:spTree>
    <p:extLst>
      <p:ext uri="{BB962C8B-B14F-4D97-AF65-F5344CB8AC3E}">
        <p14:creationId xmlns:p14="http://schemas.microsoft.com/office/powerpoint/2010/main" val="121227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300" dirty="0">
                <a:solidFill>
                  <a:schemeClr val="tx1"/>
                </a:solidFill>
                <a:latin typeface="+mj-lt"/>
              </a:rPr>
              <a:t>PERSONALITY DISORDERS AND SUICIDALITY</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480060" y="2872899"/>
            <a:ext cx="3406140" cy="3722972"/>
          </a:xfrm>
          <a:prstGeom prst="rect">
            <a:avLst/>
          </a:prstGeom>
        </p:spPr>
        <p:txBody>
          <a:bodyPr vert="horz" lIns="91440" tIns="45720" rIns="91440" bIns="45720" rtlCol="0">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lnSpc>
                <a:spcPct val="90000"/>
              </a:lnSpc>
              <a:spcBef>
                <a:spcPts val="0"/>
              </a:spcBef>
            </a:pPr>
            <a:r>
              <a:rPr lang="en-US" sz="1200" dirty="0">
                <a:solidFill>
                  <a:schemeClr val="tx1"/>
                </a:solidFill>
                <a:latin typeface="+mn-lt"/>
                <a:ea typeface="+mn-ea"/>
                <a:cs typeface="+mn-cs"/>
              </a:rPr>
              <a:t>BORDERLINE PERSONALITY DISORDER</a:t>
            </a:r>
          </a:p>
          <a:p>
            <a:pPr lvl="0" indent="-228600">
              <a:lnSpc>
                <a:spcPct val="90000"/>
              </a:lnSpc>
              <a:spcBef>
                <a:spcPts val="0"/>
              </a:spcBef>
              <a:buFont typeface="Arial" panose="020B0604020202020204" pitchFamily="34" charset="0"/>
              <a:buChar char="•"/>
            </a:pPr>
            <a:endParaRPr lang="en-US" sz="1200" b="0" dirty="0">
              <a:solidFill>
                <a:schemeClr val="tx1"/>
              </a:solidFill>
              <a:latin typeface="+mn-lt"/>
              <a:ea typeface="+mn-ea"/>
              <a:cs typeface="+mn-cs"/>
            </a:endParaRPr>
          </a:p>
          <a:p>
            <a:pPr marL="285750" lvl="0" indent="-228600">
              <a:lnSpc>
                <a:spcPct val="90000"/>
              </a:lnSpc>
              <a:spcBef>
                <a:spcPts val="0"/>
              </a:spcBef>
              <a:buFont typeface="Arial" panose="020B0604020202020204" pitchFamily="34" charset="0"/>
              <a:buChar char="•"/>
            </a:pPr>
            <a:r>
              <a:rPr lang="en-US" sz="1600" b="0" dirty="0">
                <a:solidFill>
                  <a:schemeClr val="tx1"/>
                </a:solidFill>
                <a:latin typeface="+mn-lt"/>
                <a:ea typeface="+mn-ea"/>
                <a:cs typeface="+mn-cs"/>
              </a:rPr>
              <a:t>“is a pervasive pattern of instability and interpersonal relationships, self-image, and affects, and marked impulsivity that begins by early adulthood and is present in a variety of contexts.”</a:t>
            </a:r>
          </a:p>
          <a:p>
            <a:pPr marL="57150" lvl="0">
              <a:lnSpc>
                <a:spcPct val="90000"/>
              </a:lnSpc>
              <a:spcBef>
                <a:spcPts val="0"/>
              </a:spcBef>
            </a:pPr>
            <a:endParaRPr lang="en-US" sz="1600" b="0" dirty="0">
              <a:solidFill>
                <a:schemeClr val="tx1"/>
              </a:solidFill>
              <a:latin typeface="+mn-lt"/>
              <a:ea typeface="+mn-ea"/>
              <a:cs typeface="+mn-cs"/>
            </a:endParaRPr>
          </a:p>
          <a:p>
            <a:pPr marL="285750" lvl="0" indent="-228600">
              <a:lnSpc>
                <a:spcPct val="90000"/>
              </a:lnSpc>
              <a:spcBef>
                <a:spcPts val="0"/>
              </a:spcBef>
              <a:buFont typeface="Arial" panose="020B0604020202020204" pitchFamily="34" charset="0"/>
              <a:buChar char="•"/>
            </a:pPr>
            <a:r>
              <a:rPr lang="en-US" sz="1600" b="0" dirty="0">
                <a:solidFill>
                  <a:schemeClr val="tx1"/>
                </a:solidFill>
                <a:latin typeface="+mn-lt"/>
                <a:ea typeface="+mn-ea"/>
                <a:cs typeface="+mn-cs"/>
              </a:rPr>
              <a:t>“Physical and sexual abuse, neglect, hostile conflict, and early parental are more common” in those with Borderline Personality Disorder.</a:t>
            </a:r>
          </a:p>
          <a:p>
            <a:pPr lvl="0">
              <a:lnSpc>
                <a:spcPct val="90000"/>
              </a:lnSpc>
              <a:spcBef>
                <a:spcPts val="1600"/>
              </a:spcBef>
            </a:pPr>
            <a:r>
              <a:rPr lang="en-US" sz="1200" b="0" dirty="0">
                <a:solidFill>
                  <a:schemeClr val="tx1"/>
                </a:solidFill>
                <a:latin typeface="+mn-lt"/>
                <a:ea typeface="+mn-ea"/>
                <a:cs typeface="+mn-cs"/>
              </a:rPr>
              <a:t>Source:  </a:t>
            </a:r>
            <a:r>
              <a:rPr lang="en-US" sz="1200" b="0" i="1" dirty="0">
                <a:solidFill>
                  <a:schemeClr val="tx1"/>
                </a:solidFill>
                <a:latin typeface="+mn-lt"/>
                <a:ea typeface="+mn-ea"/>
                <a:cs typeface="+mn-cs"/>
              </a:rPr>
              <a:t>Diagnostic and Statistical Manual of Mental Disorders, Fifth Edition DSM-5 </a:t>
            </a:r>
            <a:r>
              <a:rPr lang="en-US" sz="1200" b="0" dirty="0">
                <a:solidFill>
                  <a:schemeClr val="tx1"/>
                </a:solidFill>
                <a:latin typeface="+mn-lt"/>
                <a:ea typeface="+mn-ea"/>
                <a:cs typeface="+mn-cs"/>
              </a:rPr>
              <a:t>(American Psychiatric Association: 2013)</a:t>
            </a:r>
          </a:p>
          <a:p>
            <a:pPr indent="-228600">
              <a:lnSpc>
                <a:spcPct val="90000"/>
              </a:lnSpc>
              <a:buFont typeface="Arial" panose="020B0604020202020204" pitchFamily="34" charset="0"/>
              <a:buChar char="•"/>
            </a:pPr>
            <a:endParaRPr lang="en-US" sz="1200" b="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CB7243F7-A03C-47A0-A78C-137E2A06FE01}"/>
              </a:ext>
            </a:extLst>
          </p:cNvPr>
          <p:cNvPicPr>
            <a:picLocks noChangeAspect="1"/>
          </p:cNvPicPr>
          <p:nvPr/>
        </p:nvPicPr>
        <p:blipFill rotWithShape="1">
          <a:blip r:embed="rId2">
            <a:extLst>
              <a:ext uri="{28A0092B-C50C-407E-A947-70E740481C1C}">
                <a14:useLocalDpi xmlns:a14="http://schemas.microsoft.com/office/drawing/2010/main" val="0"/>
              </a:ext>
            </a:extLst>
          </a:blip>
          <a:srcRect l="421" r="3748"/>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0358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4FB05A-C0D5-354B-B86D-4713669CBE4B}"/>
              </a:ext>
            </a:extLst>
          </p:cNvPr>
          <p:cNvSpPr txBox="1">
            <a:spLocks/>
          </p:cNvSpPr>
          <p:nvPr/>
        </p:nvSpPr>
        <p:spPr>
          <a:xfrm>
            <a:off x="3724072" y="629268"/>
            <a:ext cx="4939868" cy="128616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800" dirty="0">
                <a:solidFill>
                  <a:schemeClr val="tx1"/>
                </a:solidFill>
                <a:latin typeface="+mj-lt"/>
              </a:rPr>
              <a:t>PERSONALITY DISORDERS AND SUICIDALITY</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3724073" y="2438400"/>
            <a:ext cx="4939867" cy="3785419"/>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indent="-228600">
              <a:lnSpc>
                <a:spcPct val="90000"/>
              </a:lnSpc>
              <a:buFont typeface="Arial" panose="020B0604020202020204" pitchFamily="34" charset="0"/>
              <a:buChar char="•"/>
            </a:pPr>
            <a:endParaRPr lang="en-US" sz="3200" dirty="0">
              <a:solidFill>
                <a:schemeClr val="tx1"/>
              </a:solidFill>
              <a:latin typeface="+mn-lt"/>
              <a:ea typeface="+mn-ea"/>
              <a:cs typeface="+mn-cs"/>
            </a:endParaRPr>
          </a:p>
          <a:p>
            <a:pPr>
              <a:lnSpc>
                <a:spcPct val="90000"/>
              </a:lnSpc>
            </a:pPr>
            <a:r>
              <a:rPr lang="en-US" sz="3200" b="0" dirty="0">
                <a:solidFill>
                  <a:schemeClr val="tx1"/>
                </a:solidFill>
                <a:latin typeface="+mn-lt"/>
                <a:ea typeface="+mn-ea"/>
                <a:cs typeface="+mn-cs"/>
              </a:rPr>
              <a:t>Parasuicidal or Suicidal Behavior is one of the symptoms of Borderline Personality Disorder </a:t>
            </a:r>
          </a:p>
          <a:p>
            <a:pPr lvl="0">
              <a:lnSpc>
                <a:spcPct val="90000"/>
              </a:lnSpc>
              <a:spcBef>
                <a:spcPts val="1600"/>
              </a:spcBef>
            </a:pPr>
            <a:endParaRPr lang="en-US" sz="1700" b="0" dirty="0">
              <a:solidFill>
                <a:schemeClr val="tx1"/>
              </a:solidFill>
              <a:latin typeface="+mn-lt"/>
              <a:ea typeface="+mn-ea"/>
              <a:cs typeface="+mn-cs"/>
            </a:endParaRPr>
          </a:p>
          <a:p>
            <a:pPr lvl="0">
              <a:lnSpc>
                <a:spcPct val="90000"/>
              </a:lnSpc>
              <a:spcBef>
                <a:spcPts val="1600"/>
              </a:spcBef>
            </a:pPr>
            <a:r>
              <a:rPr lang="en-US" sz="1700" b="0" dirty="0">
                <a:solidFill>
                  <a:schemeClr val="tx1"/>
                </a:solidFill>
                <a:latin typeface="+mn-lt"/>
                <a:ea typeface="+mn-ea"/>
                <a:cs typeface="+mn-cs"/>
              </a:rPr>
              <a:t>Source: Nussbaum, A. (2013), </a:t>
            </a:r>
            <a:r>
              <a:rPr lang="en-US" sz="1700" b="0" i="1" dirty="0">
                <a:solidFill>
                  <a:schemeClr val="tx1"/>
                </a:solidFill>
                <a:latin typeface="+mn-lt"/>
                <a:ea typeface="+mn-ea"/>
                <a:cs typeface="+mn-cs"/>
              </a:rPr>
              <a:t>The Pocket Guide To The DSM-5 Diagnostic Exam</a:t>
            </a:r>
            <a:endParaRPr lang="en-US" sz="17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7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700" b="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4B74B1C8-A539-4CE8-818D-E99F2CB5758C}"/>
              </a:ext>
            </a:extLst>
          </p:cNvPr>
          <p:cNvPicPr>
            <a:picLocks noChangeAspect="1"/>
          </p:cNvPicPr>
          <p:nvPr/>
        </p:nvPicPr>
        <p:blipFill rotWithShape="1">
          <a:blip r:embed="rId2">
            <a:extLst>
              <a:ext uri="{28A0092B-C50C-407E-A947-70E740481C1C}">
                <a14:useLocalDpi xmlns:a14="http://schemas.microsoft.com/office/drawing/2010/main" val="0"/>
              </a:ext>
            </a:extLst>
          </a:blip>
          <a:srcRect l="10421" r="16336" b="1"/>
          <a:stretch/>
        </p:blipFill>
        <p:spPr>
          <a:xfrm>
            <a:off x="20" y="10"/>
            <a:ext cx="3476673"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5391C9"/>
            </a:solidFill>
          </a:ln>
        </p:spPr>
        <p:style>
          <a:lnRef idx="1">
            <a:schemeClr val="accent1"/>
          </a:lnRef>
          <a:fillRef idx="0">
            <a:schemeClr val="accent1"/>
          </a:fillRef>
          <a:effectRef idx="0">
            <a:schemeClr val="accent1"/>
          </a:effectRef>
          <a:fontRef idx="minor">
            <a:schemeClr val="tx1"/>
          </a:fontRef>
        </p:style>
      </p:cxn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Mental Health, Prevention, &amp; Self Care</a:t>
            </a:r>
          </a:p>
          <a:p>
            <a:pPr>
              <a:spcAft>
                <a:spcPts val="600"/>
              </a:spcAft>
            </a:pPr>
            <a:fld id="{0E9DF912-B455-4FF4-848D-099DFD410045}" type="datetime1">
              <a:rPr lang="en-US" smtClean="0">
                <a:latin typeface="Arial" panose="020B0604020202020204" pitchFamily="34" charset="0"/>
                <a:cs typeface="Arial" panose="020B0604020202020204" pitchFamily="34" charset="0"/>
              </a:rPr>
              <a:pPr>
                <a:spcAft>
                  <a:spcPts val="600"/>
                </a:spcAft>
              </a:pPr>
              <a:t>4/4/2022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48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8B51-83AC-0446-956B-1167EE4776E3}"/>
              </a:ext>
            </a:extLst>
          </p:cNvPr>
          <p:cNvSpPr txBox="1">
            <a:spLocks/>
          </p:cNvSpPr>
          <p:nvPr/>
        </p:nvSpPr>
        <p:spPr>
          <a:xfrm>
            <a:off x="457201" y="1676400"/>
            <a:ext cx="8229600" cy="4419600"/>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lnSpc>
                <a:spcPct val="150000"/>
              </a:lnSpc>
              <a:spcBef>
                <a:spcPts val="0"/>
              </a:spcBef>
            </a:pPr>
            <a:r>
              <a:rPr lang="en-US" sz="2800" b="0" dirty="0">
                <a:solidFill>
                  <a:prstClr val="black"/>
                </a:solidFill>
                <a:latin typeface="Arial" panose="020B0604020202020204" pitchFamily="34" charset="0"/>
                <a:ea typeface="+mn-ea"/>
                <a:cs typeface="Arial" panose="020B0604020202020204" pitchFamily="34" charset="0"/>
              </a:rPr>
              <a:t>BORDERLINE PERSONALITY DISORDER</a:t>
            </a:r>
          </a:p>
          <a:p>
            <a:pPr lvl="0">
              <a:lnSpc>
                <a:spcPct val="150000"/>
              </a:lnSpc>
              <a:spcBef>
                <a:spcPts val="0"/>
              </a:spcBef>
            </a:pPr>
            <a:endParaRPr lang="en-US" sz="1800" b="0" dirty="0">
              <a:solidFill>
                <a:prstClr val="black"/>
              </a:solidFill>
              <a:latin typeface="Arial" panose="020B0604020202020204" pitchFamily="34" charset="0"/>
              <a:ea typeface="+mn-ea"/>
              <a:cs typeface="Arial" panose="020B0604020202020204" pitchFamily="34" charset="0"/>
            </a:endParaRPr>
          </a:p>
          <a:p>
            <a:pPr lvl="0">
              <a:lnSpc>
                <a:spcPct val="90000"/>
              </a:lnSpc>
              <a:spcBef>
                <a:spcPts val="1600"/>
              </a:spcBef>
            </a:pPr>
            <a:r>
              <a:rPr lang="en-US" sz="3200" b="0" dirty="0">
                <a:solidFill>
                  <a:prstClr val="black"/>
                </a:solidFill>
                <a:latin typeface="Arial" panose="020B0604020202020204"/>
                <a:ea typeface="+mn-ea"/>
                <a:cs typeface="+mn-cs"/>
              </a:rPr>
              <a:t>“Premature death from suicide may occur in individuals with this disorder, especially in those with co-occurring depressive disorders or substance use disorders”</a:t>
            </a:r>
          </a:p>
          <a:p>
            <a:pPr lvl="0">
              <a:lnSpc>
                <a:spcPct val="90000"/>
              </a:lnSpc>
              <a:spcBef>
                <a:spcPts val="1600"/>
              </a:spcBef>
            </a:pPr>
            <a:endParaRPr lang="en-US" sz="1600" b="0" dirty="0">
              <a:solidFill>
                <a:prstClr val="black"/>
              </a:solidFill>
              <a:latin typeface="Arial" panose="020B0604020202020204"/>
              <a:ea typeface="+mn-ea"/>
              <a:cs typeface="+mn-cs"/>
            </a:endParaRPr>
          </a:p>
          <a:p>
            <a:pPr lvl="0">
              <a:lnSpc>
                <a:spcPct val="90000"/>
              </a:lnSpc>
              <a:spcBef>
                <a:spcPts val="1600"/>
              </a:spcBef>
            </a:pPr>
            <a:r>
              <a:rPr lang="en-US" sz="1600" b="0" dirty="0">
                <a:solidFill>
                  <a:prstClr val="black"/>
                </a:solidFill>
                <a:latin typeface="Arial" panose="020B0604020202020204"/>
                <a:ea typeface="+mn-ea"/>
                <a:cs typeface="+mn-cs"/>
              </a:rPr>
              <a:t>Source:  </a:t>
            </a:r>
            <a:r>
              <a:rPr lang="en-US" sz="1600" b="0" i="1" dirty="0">
                <a:solidFill>
                  <a:prstClr val="black"/>
                </a:solidFill>
                <a:latin typeface="Arial" panose="020B0604020202020204"/>
                <a:ea typeface="+mn-ea"/>
                <a:cs typeface="+mn-cs"/>
              </a:rPr>
              <a:t>Diagnostic and Statistical Manual of Mental Disorders, Fifth Edition DSM-5 </a:t>
            </a:r>
            <a:r>
              <a:rPr lang="en-US" sz="1600" b="0" dirty="0">
                <a:solidFill>
                  <a:prstClr val="black"/>
                </a:solidFill>
                <a:latin typeface="Arial" panose="020B0604020202020204"/>
                <a:ea typeface="+mn-ea"/>
                <a:cs typeface="+mn-cs"/>
              </a:rPr>
              <a:t>(American Psychiatric Association: 2013)</a:t>
            </a:r>
          </a:p>
          <a:p>
            <a:endParaRPr lang="en-US" sz="2400" b="0" dirty="0">
              <a:solidFill>
                <a:schemeClr val="tx1"/>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89680" y="609600"/>
            <a:ext cx="6168320" cy="838200"/>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r>
              <a:rPr lang="en-US" sz="2400" dirty="0">
                <a:solidFill>
                  <a:schemeClr val="tx1"/>
                </a:solidFill>
                <a:latin typeface="Arial" panose="020B0604020202020204" pitchFamily="34" charset="0"/>
                <a:cs typeface="Arial" panose="020B0604020202020204" pitchFamily="34" charset="0"/>
              </a:rPr>
              <a:t>PERSONALITY DISORDERS AND SUICIDALITY</a:t>
            </a:r>
          </a:p>
        </p:txBody>
      </p:sp>
    </p:spTree>
    <p:extLst>
      <p:ext uri="{BB962C8B-B14F-4D97-AF65-F5344CB8AC3E}">
        <p14:creationId xmlns:p14="http://schemas.microsoft.com/office/powerpoint/2010/main" val="3867407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F980-411A-41D3-B2BD-358C1FE11EA9}"/>
              </a:ext>
            </a:extLst>
          </p:cNvPr>
          <p:cNvSpPr>
            <a:spLocks noGrp="1"/>
          </p:cNvSpPr>
          <p:nvPr>
            <p:ph type="title"/>
          </p:nvPr>
        </p:nvSpPr>
        <p:spPr>
          <a:xfrm>
            <a:off x="508000" y="609600"/>
            <a:ext cx="6447501" cy="1320800"/>
          </a:xfrm>
        </p:spPr>
        <p:txBody>
          <a:bodyPr anchor="t">
            <a:normAutofit/>
          </a:bodyPr>
          <a:lstStyle/>
          <a:p>
            <a:pPr>
              <a:lnSpc>
                <a:spcPct val="90000"/>
              </a:lnSpc>
            </a:pPr>
            <a:r>
              <a:rPr lang="en-US" dirty="0"/>
              <a:t>CHILDHOOD TRAUMA, ADVERSITY, AND SUICIDALITY</a:t>
            </a:r>
            <a:br>
              <a:rPr lang="en-US" dirty="0"/>
            </a:br>
            <a:endParaRPr lang="en-US" dirty="0"/>
          </a:p>
        </p:txBody>
      </p:sp>
      <p:sp>
        <p:nvSpPr>
          <p:cNvPr id="3" name="Content Placeholder 2">
            <a:extLst>
              <a:ext uri="{FF2B5EF4-FFF2-40B4-BE49-F238E27FC236}">
                <a16:creationId xmlns:a16="http://schemas.microsoft.com/office/drawing/2014/main" id="{C4241C61-C8CF-483C-8CBE-52F607D4A2ED}"/>
              </a:ext>
            </a:extLst>
          </p:cNvPr>
          <p:cNvSpPr>
            <a:spLocks noGrp="1"/>
          </p:cNvSpPr>
          <p:nvPr>
            <p:ph idx="1"/>
          </p:nvPr>
        </p:nvSpPr>
        <p:spPr>
          <a:xfrm>
            <a:off x="4752215" y="2160589"/>
            <a:ext cx="2201035" cy="3880773"/>
          </a:xfrm>
        </p:spPr>
        <p:txBody>
          <a:bodyPr>
            <a:normAutofit/>
          </a:bodyPr>
          <a:lstStyle/>
          <a:p>
            <a:pPr marL="0" indent="0">
              <a:buNone/>
            </a:pPr>
            <a:r>
              <a:rPr lang="en-US" dirty="0">
                <a:latin typeface="Calibri" panose="020F0502020204030204"/>
              </a:rPr>
              <a:t>Nadine Burke Harris discussed Childhood Trauma and how it affects health across a lifetime.  </a:t>
            </a:r>
          </a:p>
          <a:p>
            <a:pPr marL="0" indent="0">
              <a:buNone/>
            </a:pPr>
            <a:br>
              <a:rPr lang="en-US" dirty="0">
                <a:latin typeface="Calibri" panose="020F0502020204030204"/>
              </a:rPr>
            </a:br>
            <a:r>
              <a:rPr lang="en-US" dirty="0">
                <a:latin typeface="Calibri" panose="020F0502020204030204"/>
              </a:rPr>
              <a:t>See her Ted Talk on youtube:</a:t>
            </a:r>
          </a:p>
          <a:p>
            <a:pPr marL="0" indent="0">
              <a:buNone/>
            </a:pPr>
            <a:endParaRPr lang="en-US" dirty="0">
              <a:latin typeface="Calibri" panose="020F0502020204030204"/>
            </a:endParaRPr>
          </a:p>
          <a:p>
            <a:pPr marL="0" indent="0">
              <a:buNone/>
            </a:pPr>
            <a:endParaRPr lang="en-US" dirty="0">
              <a:latin typeface="Calibri" panose="020F0502020204030204"/>
            </a:endParaRPr>
          </a:p>
          <a:p>
            <a:pPr marL="0" indent="0">
              <a:buNone/>
            </a:pPr>
            <a:r>
              <a:rPr lang="en-US" dirty="0">
                <a:latin typeface="Calibri" panose="020F0502020204030204"/>
              </a:rPr>
              <a:t>https://www.youtube.com/watch?v=95ovIJ3dsNk&amp;list=WL&amp;index=83&amp;t=0s</a:t>
            </a:r>
          </a:p>
          <a:p>
            <a:endParaRPr lang="en-US" dirty="0"/>
          </a:p>
        </p:txBody>
      </p:sp>
      <p:pic>
        <p:nvPicPr>
          <p:cNvPr id="4" name="Picture 3">
            <a:extLst>
              <a:ext uri="{FF2B5EF4-FFF2-40B4-BE49-F238E27FC236}">
                <a16:creationId xmlns:a16="http://schemas.microsoft.com/office/drawing/2014/main" id="{53C9F980-C5E7-44A7-9EA1-CE31371B1DF3}"/>
              </a:ext>
            </a:extLst>
          </p:cNvPr>
          <p:cNvPicPr>
            <a:picLocks noChangeAspect="1"/>
          </p:cNvPicPr>
          <p:nvPr/>
        </p:nvPicPr>
        <p:blipFill rotWithShape="1">
          <a:blip r:embed="rId2"/>
          <a:srcRect l="28658" r="12409"/>
          <a:stretch/>
        </p:blipFill>
        <p:spPr>
          <a:xfrm>
            <a:off x="508000" y="2159331"/>
            <a:ext cx="4067572" cy="3882362"/>
          </a:xfrm>
          <a:prstGeom prst="rect">
            <a:avLst/>
          </a:prstGeom>
        </p:spPr>
      </p:pic>
    </p:spTree>
    <p:extLst>
      <p:ext uri="{BB962C8B-B14F-4D97-AF65-F5344CB8AC3E}">
        <p14:creationId xmlns:p14="http://schemas.microsoft.com/office/powerpoint/2010/main" val="166477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0900"/>
            <a:ext cx="9144000" cy="5149850"/>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cxnSp>
        <p:nvCxnSpPr>
          <p:cNvPr id="21" name="Straight Connector 20">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857250"/>
            <a:ext cx="914400" cy="51435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18310"/>
            <a:ext cx="3572669" cy="2382440"/>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50900"/>
            <a:ext cx="2255512" cy="514985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50900"/>
            <a:ext cx="1941419" cy="514985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6" y="3143250"/>
            <a:ext cx="2444750" cy="28575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50900"/>
            <a:ext cx="2140745" cy="514985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6" y="3549651"/>
            <a:ext cx="1362869" cy="2451100"/>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Shape 34">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6" y="850900"/>
            <a:ext cx="6881785" cy="5149850"/>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 name="Title 1">
            <a:extLst>
              <a:ext uri="{FF2B5EF4-FFF2-40B4-BE49-F238E27FC236}">
                <a16:creationId xmlns:a16="http://schemas.microsoft.com/office/drawing/2014/main" id="{11363118-2794-48BD-B06A-9278EB863412}"/>
              </a:ext>
            </a:extLst>
          </p:cNvPr>
          <p:cNvSpPr>
            <a:spLocks noGrp="1"/>
          </p:cNvSpPr>
          <p:nvPr>
            <p:ph type="title"/>
          </p:nvPr>
        </p:nvSpPr>
        <p:spPr>
          <a:xfrm>
            <a:off x="3737818" y="1622904"/>
            <a:ext cx="5101382" cy="3863496"/>
          </a:xfrm>
        </p:spPr>
        <p:txBody>
          <a:bodyPr vert="horz" lIns="68580" tIns="34290" rIns="68580" bIns="34290" rtlCol="0" anchor="b">
            <a:normAutofit/>
          </a:bodyPr>
          <a:lstStyle/>
          <a:p>
            <a:pPr lvl="0">
              <a:lnSpc>
                <a:spcPct val="90000"/>
              </a:lnSpc>
            </a:pPr>
            <a:r>
              <a:rPr lang="en-US" sz="4900" dirty="0">
                <a:solidFill>
                  <a:srgbClr val="FFFFFF"/>
                </a:solidFill>
              </a:rPr>
              <a:t>Definitions, Symptoms, and Risk Factors for Suicidality</a:t>
            </a:r>
            <a:br>
              <a:rPr lang="en-US" sz="3525" dirty="0">
                <a:solidFill>
                  <a:srgbClr val="FFFFFF"/>
                </a:solidFill>
              </a:rPr>
            </a:br>
            <a:br>
              <a:rPr lang="en-US" sz="3525" dirty="0">
                <a:solidFill>
                  <a:srgbClr val="FFFFFF"/>
                </a:solidFill>
              </a:rPr>
            </a:br>
            <a:endParaRPr lang="en-US" sz="3525" dirty="0">
              <a:solidFill>
                <a:srgbClr val="FFFFFF"/>
              </a:solidFill>
            </a:endParaRPr>
          </a:p>
        </p:txBody>
      </p:sp>
      <p:sp>
        <p:nvSpPr>
          <p:cNvPr id="37" name="Isosceles Triangle 36">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46922" y="3310866"/>
            <a:ext cx="165495"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Tree>
    <p:extLst>
      <p:ext uri="{BB962C8B-B14F-4D97-AF65-F5344CB8AC3E}">
        <p14:creationId xmlns:p14="http://schemas.microsoft.com/office/powerpoint/2010/main" val="341908706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CE87-E708-4A05-9E7E-5D85B72CB2C7}"/>
              </a:ext>
            </a:extLst>
          </p:cNvPr>
          <p:cNvSpPr>
            <a:spLocks noGrp="1"/>
          </p:cNvSpPr>
          <p:nvPr>
            <p:ph type="ctrTitle"/>
          </p:nvPr>
        </p:nvSpPr>
        <p:spPr/>
        <p:txBody>
          <a:bodyPr/>
          <a:lstStyle/>
          <a:p>
            <a:r>
              <a:rPr lang="en-US" dirty="0"/>
              <a:t>CORRELATIONS BETWEEN SUICIDE AND SPECIAL POPULATIONS</a:t>
            </a:r>
            <a:br>
              <a:rPr lang="en-US" dirty="0"/>
            </a:br>
            <a:endParaRPr lang="en-US" dirty="0"/>
          </a:p>
        </p:txBody>
      </p:sp>
    </p:spTree>
    <p:extLst>
      <p:ext uri="{BB962C8B-B14F-4D97-AF65-F5344CB8AC3E}">
        <p14:creationId xmlns:p14="http://schemas.microsoft.com/office/powerpoint/2010/main" val="15106543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4FB05A-C0D5-354B-B86D-4713669CBE4B}"/>
              </a:ext>
            </a:extLst>
          </p:cNvPr>
          <p:cNvSpPr txBox="1">
            <a:spLocks/>
          </p:cNvSpPr>
          <p:nvPr/>
        </p:nvSpPr>
        <p:spPr>
          <a:xfrm>
            <a:off x="360758" y="3752849"/>
            <a:ext cx="2807228" cy="245268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600" dirty="0">
                <a:solidFill>
                  <a:schemeClr val="tx1"/>
                </a:solidFill>
                <a:latin typeface="+mj-lt"/>
              </a:rPr>
              <a:t>ADOLESCENTS, SUICIDALITY, AND MENTAL HEALTH</a:t>
            </a:r>
          </a:p>
        </p:txBody>
      </p:sp>
      <p:pic>
        <p:nvPicPr>
          <p:cNvPr id="5" name="Picture 4">
            <a:extLst>
              <a:ext uri="{FF2B5EF4-FFF2-40B4-BE49-F238E27FC236}">
                <a16:creationId xmlns:a16="http://schemas.microsoft.com/office/drawing/2014/main" id="{3433F8B4-0F50-4CE6-9EC6-99E06951348F}"/>
              </a:ext>
            </a:extLst>
          </p:cNvPr>
          <p:cNvPicPr>
            <a:picLocks noChangeAspect="1"/>
          </p:cNvPicPr>
          <p:nvPr/>
        </p:nvPicPr>
        <p:blipFill rotWithShape="1">
          <a:blip r:embed="rId2">
            <a:extLst>
              <a:ext uri="{28A0092B-C50C-407E-A947-70E740481C1C}">
                <a14:useLocalDpi xmlns:a14="http://schemas.microsoft.com/office/drawing/2010/main" val="0"/>
              </a:ext>
            </a:extLst>
          </a:blip>
          <a:srcRect t="28317" b="1089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itle 1">
            <a:extLst>
              <a:ext uri="{FF2B5EF4-FFF2-40B4-BE49-F238E27FC236}">
                <a16:creationId xmlns:a16="http://schemas.microsoft.com/office/drawing/2014/main" id="{AB908B51-83AC-0446-956B-1167EE4776E3}"/>
              </a:ext>
            </a:extLst>
          </p:cNvPr>
          <p:cNvSpPr txBox="1">
            <a:spLocks/>
          </p:cNvSpPr>
          <p:nvPr/>
        </p:nvSpPr>
        <p:spPr>
          <a:xfrm>
            <a:off x="3167986" y="3657600"/>
            <a:ext cx="5899814" cy="312420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indent="-228600">
              <a:lnSpc>
                <a:spcPct val="90000"/>
              </a:lnSpc>
              <a:buFont typeface="Arial" panose="020B0604020202020204" pitchFamily="34" charset="0"/>
              <a:buChar char="•"/>
            </a:pPr>
            <a:r>
              <a:rPr lang="en-US" sz="1400" b="0" dirty="0">
                <a:solidFill>
                  <a:schemeClr val="tx1"/>
                </a:solidFill>
                <a:latin typeface="+mn-lt"/>
                <a:ea typeface="+mn-ea"/>
                <a:cs typeface="+mn-cs"/>
              </a:rPr>
              <a:t>As noted in prevalence, suicidality among teens is alarmingly high</a:t>
            </a:r>
          </a:p>
          <a:p>
            <a:pPr indent="-228600">
              <a:lnSpc>
                <a:spcPct val="90000"/>
              </a:lnSpc>
              <a:buFont typeface="Arial" panose="020B0604020202020204" pitchFamily="34" charset="0"/>
              <a:buChar char="•"/>
            </a:pPr>
            <a:endParaRPr lang="en-US" sz="14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400" b="0" dirty="0">
                <a:solidFill>
                  <a:schemeClr val="tx1"/>
                </a:solidFill>
                <a:latin typeface="+mn-lt"/>
                <a:ea typeface="+mn-ea"/>
                <a:cs typeface="+mn-cs"/>
              </a:rPr>
              <a:t>Authors in this study, in which 30 empirical studies were reviewed, believe DEPRESSION is the most significant biological and psychological risk factor for teen suicide</a:t>
            </a:r>
          </a:p>
          <a:p>
            <a:pPr indent="-228600">
              <a:lnSpc>
                <a:spcPct val="90000"/>
              </a:lnSpc>
              <a:buFont typeface="Arial" panose="020B0604020202020204" pitchFamily="34" charset="0"/>
              <a:buChar char="•"/>
            </a:pPr>
            <a:endParaRPr lang="en-US" sz="14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400" b="0" dirty="0">
                <a:solidFill>
                  <a:schemeClr val="tx1"/>
                </a:solidFill>
                <a:latin typeface="+mn-lt"/>
                <a:ea typeface="+mn-ea"/>
                <a:cs typeface="+mn-cs"/>
              </a:rPr>
              <a:t>At the time of this study, 20-40% of adolescents report a depressed mood</a:t>
            </a:r>
          </a:p>
          <a:p>
            <a:pPr indent="-228600">
              <a:lnSpc>
                <a:spcPct val="90000"/>
              </a:lnSpc>
              <a:buFont typeface="Arial" panose="020B0604020202020204" pitchFamily="34" charset="0"/>
              <a:buChar char="•"/>
            </a:pPr>
            <a:endParaRPr lang="en-US" sz="14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400" b="0" dirty="0">
                <a:solidFill>
                  <a:schemeClr val="tx1"/>
                </a:solidFill>
                <a:latin typeface="+mn-lt"/>
                <a:ea typeface="+mn-ea"/>
                <a:cs typeface="+mn-cs"/>
              </a:rPr>
              <a:t>More than 3 out of 4 report consuming alcohol by the end of high school</a:t>
            </a:r>
          </a:p>
          <a:p>
            <a:pPr indent="-228600">
              <a:lnSpc>
                <a:spcPct val="90000"/>
              </a:lnSpc>
              <a:buFont typeface="Arial" panose="020B0604020202020204" pitchFamily="34" charset="0"/>
              <a:buChar char="•"/>
            </a:pPr>
            <a:endParaRPr lang="en-US" sz="1400" b="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400" b="0" dirty="0">
                <a:solidFill>
                  <a:schemeClr val="tx1"/>
                </a:solidFill>
                <a:latin typeface="+mn-lt"/>
                <a:ea typeface="+mn-ea"/>
                <a:cs typeface="+mn-cs"/>
              </a:rPr>
              <a:t>The risk of suicide is increased to more than 50% in depressed adolescents</a:t>
            </a:r>
            <a:endParaRPr lang="en-US" sz="1100" b="0" dirty="0">
              <a:solidFill>
                <a:schemeClr val="tx1"/>
              </a:solidFill>
              <a:latin typeface="+mn-lt"/>
              <a:ea typeface="+mn-ea"/>
              <a:cs typeface="+mn-cs"/>
            </a:endParaRPr>
          </a:p>
          <a:p>
            <a:pPr lvl="0">
              <a:lnSpc>
                <a:spcPct val="90000"/>
              </a:lnSpc>
              <a:spcBef>
                <a:spcPts val="1600"/>
              </a:spcBef>
            </a:pPr>
            <a:r>
              <a:rPr lang="en-US" sz="1100" b="0" dirty="0">
                <a:solidFill>
                  <a:schemeClr val="tx1"/>
                </a:solidFill>
                <a:latin typeface="+mn-lt"/>
                <a:ea typeface="+mn-ea"/>
                <a:cs typeface="+mn-cs"/>
              </a:rPr>
              <a:t>Source: </a:t>
            </a:r>
            <a:r>
              <a:rPr lang="en-US" sz="1100" dirty="0">
                <a:solidFill>
                  <a:schemeClr val="tx1"/>
                </a:solidFill>
                <a:latin typeface="+mn-lt"/>
                <a:ea typeface="+mn-ea"/>
                <a:cs typeface="+mn-cs"/>
                <a:hlinkClick r:id="rId3"/>
              </a:rPr>
              <a:t>https://www.ncbi.nlm.nih.gov/pmc/articles/PMC3134404/</a:t>
            </a:r>
            <a:endParaRPr lang="en-US" sz="11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100" b="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endParaRPr lang="en-US" dirty="0">
              <a:latin typeface="Arial" panose="020B0604020202020204" pitchFamily="34" charset="0"/>
              <a:cs typeface="Arial" panose="020B0604020202020204" pitchFamily="34" charset="0"/>
            </a:endParaRPr>
          </a:p>
          <a:p>
            <a:pPr>
              <a:spcAft>
                <a:spcPts val="600"/>
              </a:spcAft>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932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2AD678-0BE5-429E-9AFC-B053EFA1CE5A}"/>
              </a:ext>
            </a:extLst>
          </p:cNvPr>
          <p:cNvSpPr>
            <a:spLocks noGrp="1"/>
          </p:cNvSpPr>
          <p:nvPr>
            <p:ph type="title"/>
          </p:nvPr>
        </p:nvSpPr>
        <p:spPr>
          <a:xfrm>
            <a:off x="4885341" y="365125"/>
            <a:ext cx="3630007" cy="1807305"/>
          </a:xfrm>
        </p:spPr>
        <p:txBody>
          <a:bodyPr>
            <a:normAutofit/>
          </a:bodyPr>
          <a:lstStyle/>
          <a:p>
            <a:r>
              <a:rPr lang="en-US" sz="2800" dirty="0"/>
              <a:t>DOMESTIC ABUSE OR INTIMATE PARTNER VIOLENCE AND SUICIDE</a:t>
            </a:r>
            <a:br>
              <a:rPr lang="en-US" sz="2800" dirty="0"/>
            </a:br>
            <a:endParaRPr lang="en-US" sz="2800" dirty="0"/>
          </a:p>
        </p:txBody>
      </p:sp>
      <p:pic>
        <p:nvPicPr>
          <p:cNvPr id="6" name="Picture 5">
            <a:extLst>
              <a:ext uri="{FF2B5EF4-FFF2-40B4-BE49-F238E27FC236}">
                <a16:creationId xmlns:a16="http://schemas.microsoft.com/office/drawing/2014/main" id="{C24D89DB-CC01-48F5-A2D5-E07EA1595281}"/>
              </a:ext>
            </a:extLst>
          </p:cNvPr>
          <p:cNvPicPr>
            <a:picLocks noChangeAspect="1"/>
          </p:cNvPicPr>
          <p:nvPr/>
        </p:nvPicPr>
        <p:blipFill rotWithShape="1">
          <a:blip r:embed="rId2">
            <a:extLst>
              <a:ext uri="{28A0092B-C50C-407E-A947-70E740481C1C}">
                <a14:useLocalDpi xmlns:a14="http://schemas.microsoft.com/office/drawing/2010/main" val="0"/>
              </a:ext>
            </a:extLst>
          </a:blip>
          <a:srcRect l="8874" r="15967"/>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53D5FC0-31AC-42C5-A7C5-C341F46D96FB}"/>
              </a:ext>
            </a:extLst>
          </p:cNvPr>
          <p:cNvSpPr>
            <a:spLocks noGrp="1"/>
          </p:cNvSpPr>
          <p:nvPr>
            <p:ph idx="1"/>
          </p:nvPr>
        </p:nvSpPr>
        <p:spPr>
          <a:xfrm>
            <a:off x="4885341" y="2333297"/>
            <a:ext cx="3630007" cy="3843666"/>
          </a:xfrm>
        </p:spPr>
        <p:txBody>
          <a:bodyPr>
            <a:normAutofit/>
          </a:bodyPr>
          <a:lstStyle/>
          <a:p>
            <a:pPr marL="0" indent="0">
              <a:buNone/>
            </a:pPr>
            <a:r>
              <a:rPr lang="en-US" sz="1400" dirty="0"/>
              <a:t>Research indicates that experiences of domestic abuse are often associated with greater levels of psychological maladjustment including higher levels of suicide behavior (such as suicidal ideation).  Little research indicates what may account for the connection between domestic abuse and suicide behavior.</a:t>
            </a:r>
          </a:p>
          <a:p>
            <a:endParaRPr lang="en-US" sz="1400" dirty="0"/>
          </a:p>
          <a:p>
            <a:endParaRPr lang="en-US" sz="1400" dirty="0"/>
          </a:p>
          <a:p>
            <a:pPr marL="0" indent="0">
              <a:buNone/>
            </a:pPr>
            <a:r>
              <a:rPr lang="en-US" sz="1400" dirty="0"/>
              <a:t>Source:  Chang, Kable, Yu, and Hirsch (October 2014), Understanding the Relationship between Domestic Abuse and Suicide Behavior in Adults Receiving Primary Care: Does Forgiveness Matter, Social Work (Volume 59, Number 4)</a:t>
            </a:r>
          </a:p>
          <a:p>
            <a:endParaRPr lang="en-US" sz="1400" dirty="0"/>
          </a:p>
        </p:txBody>
      </p:sp>
      <p:sp>
        <p:nvSpPr>
          <p:cNvPr id="4" name="Slide Number Placeholder 3">
            <a:extLst>
              <a:ext uri="{FF2B5EF4-FFF2-40B4-BE49-F238E27FC236}">
                <a16:creationId xmlns:a16="http://schemas.microsoft.com/office/drawing/2014/main" id="{85A26B4E-9697-4F69-A947-7EA9582E85CB}"/>
              </a:ext>
            </a:extLst>
          </p:cNvPr>
          <p:cNvSpPr>
            <a:spLocks noGrp="1"/>
          </p:cNvSpPr>
          <p:nvPr>
            <p:ph type="sldNum" sz="quarter" idx="12"/>
          </p:nvPr>
        </p:nvSpPr>
        <p:spPr>
          <a:xfrm>
            <a:off x="6457950" y="6356350"/>
            <a:ext cx="2057400" cy="365125"/>
          </a:xfrm>
        </p:spPr>
        <p:txBody>
          <a:bodyPr>
            <a:normAutofit/>
          </a:bodyPr>
          <a:lstStyle/>
          <a:p>
            <a:pPr>
              <a:spcAft>
                <a:spcPts val="600"/>
              </a:spcAft>
            </a:pPr>
            <a:fld id="{48F63A3B-78C7-47BE-AE5E-E10140E04643}" type="slidenum">
              <a:rPr lang="en-US" smtClean="0"/>
              <a:pPr>
                <a:spcAft>
                  <a:spcPts val="600"/>
                </a:spcAft>
              </a:pPr>
              <a:t>32</a:t>
            </a:fld>
            <a:endParaRPr lang="en-US" dirty="0"/>
          </a:p>
        </p:txBody>
      </p:sp>
    </p:spTree>
    <p:extLst>
      <p:ext uri="{BB962C8B-B14F-4D97-AF65-F5344CB8AC3E}">
        <p14:creationId xmlns:p14="http://schemas.microsoft.com/office/powerpoint/2010/main" val="993817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2AD678-0BE5-429E-9AFC-B053EFA1CE5A}"/>
              </a:ext>
            </a:extLst>
          </p:cNvPr>
          <p:cNvSpPr>
            <a:spLocks noGrp="1"/>
          </p:cNvSpPr>
          <p:nvPr>
            <p:ph type="title"/>
          </p:nvPr>
        </p:nvSpPr>
        <p:spPr>
          <a:xfrm>
            <a:off x="4809090" y="321734"/>
            <a:ext cx="3852309" cy="1135737"/>
          </a:xfrm>
        </p:spPr>
        <p:txBody>
          <a:bodyPr>
            <a:normAutofit/>
          </a:bodyPr>
          <a:lstStyle/>
          <a:p>
            <a:r>
              <a:rPr lang="en-US" sz="1900" dirty="0"/>
              <a:t>INTIMATE PARTNER VIOLENCE AND SUICIDE</a:t>
            </a:r>
            <a:br>
              <a:rPr lang="en-US" sz="1900" dirty="0"/>
            </a:br>
            <a:br>
              <a:rPr lang="en-US" sz="1900" dirty="0"/>
            </a:br>
            <a:endParaRPr lang="en-US" sz="1900" dirty="0"/>
          </a:p>
        </p:txBody>
      </p:sp>
      <p:pic>
        <p:nvPicPr>
          <p:cNvPr id="5" name="Picture 4">
            <a:extLst>
              <a:ext uri="{FF2B5EF4-FFF2-40B4-BE49-F238E27FC236}">
                <a16:creationId xmlns:a16="http://schemas.microsoft.com/office/drawing/2014/main" id="{691AAEE1-BC5B-4F08-BE53-23709128A6D8}"/>
              </a:ext>
            </a:extLst>
          </p:cNvPr>
          <p:cNvPicPr>
            <a:picLocks noChangeAspect="1"/>
          </p:cNvPicPr>
          <p:nvPr/>
        </p:nvPicPr>
        <p:blipFill rotWithShape="1">
          <a:blip r:embed="rId2"/>
          <a:srcRect l="18503" r="10475"/>
          <a:stretch/>
        </p:blipFill>
        <p:spPr>
          <a:xfrm>
            <a:off x="-1" y="10"/>
            <a:ext cx="4334912" cy="6857990"/>
          </a:xfrm>
          <a:prstGeom prst="rect">
            <a:avLst/>
          </a:prstGeom>
        </p:spPr>
      </p:pic>
      <p:grpSp>
        <p:nvGrpSpPr>
          <p:cNvPr id="23" name="Group 2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713128"/>
            <a:ext cx="801651"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853D5FC0-31AC-42C5-A7C5-C341F46D96FB}"/>
              </a:ext>
            </a:extLst>
          </p:cNvPr>
          <p:cNvSpPr>
            <a:spLocks noGrp="1"/>
          </p:cNvSpPr>
          <p:nvPr>
            <p:ph idx="1"/>
          </p:nvPr>
        </p:nvSpPr>
        <p:spPr>
          <a:xfrm>
            <a:off x="4809090" y="1143000"/>
            <a:ext cx="4132318" cy="5393266"/>
          </a:xfrm>
        </p:spPr>
        <p:txBody>
          <a:bodyPr>
            <a:normAutofit fontScale="92500" lnSpcReduction="10000"/>
          </a:bodyPr>
          <a:lstStyle/>
          <a:p>
            <a:pPr marL="214313">
              <a:spcAft>
                <a:spcPts val="450"/>
              </a:spcAft>
            </a:pPr>
            <a:r>
              <a:rPr lang="en-US" sz="2000" dirty="0"/>
              <a:t>Black Women experience higher rates of Intimate Partner Violence</a:t>
            </a:r>
          </a:p>
          <a:p>
            <a:pPr marL="214313">
              <a:spcAft>
                <a:spcPts val="450"/>
              </a:spcAft>
            </a:pPr>
            <a:endParaRPr lang="en-US" sz="2000" dirty="0"/>
          </a:p>
          <a:p>
            <a:pPr marL="214313">
              <a:spcAft>
                <a:spcPts val="450"/>
              </a:spcAft>
            </a:pPr>
            <a:r>
              <a:rPr lang="en-US" sz="2000" dirty="0"/>
              <a:t>Women in abusive relationships experience poorer mental health such as higher levels of posttraumatic stress disorder, lower levels of self-esteem, and higher levels of anxiety</a:t>
            </a:r>
          </a:p>
          <a:p>
            <a:pPr marL="214313">
              <a:spcAft>
                <a:spcPts val="450"/>
              </a:spcAft>
            </a:pPr>
            <a:endParaRPr lang="en-US" sz="2000" dirty="0"/>
          </a:p>
          <a:p>
            <a:pPr marL="214313">
              <a:spcAft>
                <a:spcPts val="450"/>
              </a:spcAft>
            </a:pPr>
            <a:r>
              <a:rPr lang="en-US" sz="2000" dirty="0"/>
              <a:t>Women who have experienced intimate partner violence (IPV) have increased risk of substance abuse or become suicidal compared with women who have not experienced IPV</a:t>
            </a:r>
          </a:p>
          <a:p>
            <a:pPr marL="42863">
              <a:spcAft>
                <a:spcPts val="450"/>
              </a:spcAft>
            </a:pPr>
            <a:endParaRPr lang="en-US" sz="1300" dirty="0"/>
          </a:p>
          <a:p>
            <a:pPr marL="0" indent="0">
              <a:spcAft>
                <a:spcPts val="450"/>
              </a:spcAft>
              <a:buNone/>
            </a:pPr>
            <a:r>
              <a:rPr lang="en-US" sz="1300" dirty="0"/>
              <a:t>Source:  St. Vil, Sabri, Nwokolo, Alexander, and Campbell (January 2017); </a:t>
            </a:r>
            <a:r>
              <a:rPr lang="en-US" sz="1300" i="1" dirty="0"/>
              <a:t>A Qualitative Study of Survival Strategies Used by Low-Income Black Women Who Experience Intimate Partner Violence</a:t>
            </a:r>
            <a:r>
              <a:rPr lang="en-US" sz="1300" dirty="0"/>
              <a:t>; Social Work (Volume 62, Number 1)</a:t>
            </a:r>
          </a:p>
          <a:p>
            <a:endParaRPr lang="en-US" sz="1300" dirty="0"/>
          </a:p>
        </p:txBody>
      </p:sp>
      <p:sp>
        <p:nvSpPr>
          <p:cNvPr id="4" name="Slide Number Placeholder 3">
            <a:extLst>
              <a:ext uri="{FF2B5EF4-FFF2-40B4-BE49-F238E27FC236}">
                <a16:creationId xmlns:a16="http://schemas.microsoft.com/office/drawing/2014/main" id="{85A26B4E-9697-4F69-A947-7EA9582E85CB}"/>
              </a:ext>
            </a:extLst>
          </p:cNvPr>
          <p:cNvSpPr>
            <a:spLocks noGrp="1"/>
          </p:cNvSpPr>
          <p:nvPr>
            <p:ph type="sldNum" sz="quarter" idx="12"/>
          </p:nvPr>
        </p:nvSpPr>
        <p:spPr>
          <a:xfrm>
            <a:off x="6603999" y="6356350"/>
            <a:ext cx="2057400" cy="365125"/>
          </a:xfrm>
        </p:spPr>
        <p:txBody>
          <a:bodyPr>
            <a:normAutofit/>
          </a:bodyPr>
          <a:lstStyle/>
          <a:p>
            <a:pPr>
              <a:spcAft>
                <a:spcPts val="600"/>
              </a:spcAft>
            </a:pPr>
            <a:fld id="{48F63A3B-78C7-47BE-AE5E-E10140E04643}" type="slidenum">
              <a:rPr lang="en-US" smtClean="0"/>
              <a:pPr>
                <a:spcAft>
                  <a:spcPts val="600"/>
                </a:spcAft>
              </a:pPr>
              <a:t>33</a:t>
            </a:fld>
            <a:endParaRPr lang="en-US" dirty="0"/>
          </a:p>
        </p:txBody>
      </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75493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98182"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552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61841-DF6C-4B1A-A288-8D7029ADCDA6}"/>
              </a:ext>
            </a:extLst>
          </p:cNvPr>
          <p:cNvSpPr>
            <a:spLocks noGrp="1"/>
          </p:cNvSpPr>
          <p:nvPr>
            <p:ph type="title"/>
          </p:nvPr>
        </p:nvSpPr>
        <p:spPr>
          <a:xfrm>
            <a:off x="360759" y="3752849"/>
            <a:ext cx="2468166" cy="2452687"/>
          </a:xfrm>
        </p:spPr>
        <p:txBody>
          <a:bodyPr anchor="ctr">
            <a:normAutofit/>
          </a:bodyPr>
          <a:lstStyle/>
          <a:p>
            <a:r>
              <a:rPr lang="en-US" sz="2900" dirty="0"/>
              <a:t>TRANSGENDER AND SUICIDALITY</a:t>
            </a:r>
            <a:br>
              <a:rPr lang="en-US" sz="2900" dirty="0"/>
            </a:br>
            <a:endParaRPr lang="en-US" sz="2900" dirty="0"/>
          </a:p>
        </p:txBody>
      </p:sp>
      <p:pic>
        <p:nvPicPr>
          <p:cNvPr id="5" name="Picture 4">
            <a:extLst>
              <a:ext uri="{FF2B5EF4-FFF2-40B4-BE49-F238E27FC236}">
                <a16:creationId xmlns:a16="http://schemas.microsoft.com/office/drawing/2014/main" id="{926A5C3D-A87B-4F71-86DF-36A6CB188920}"/>
              </a:ext>
            </a:extLst>
          </p:cNvPr>
          <p:cNvPicPr>
            <a:picLocks noChangeAspect="1"/>
          </p:cNvPicPr>
          <p:nvPr/>
        </p:nvPicPr>
        <p:blipFill rotWithShape="1">
          <a:blip r:embed="rId2"/>
          <a:srcRect t="11106" b="44055"/>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1631960-9096-4027-A3AC-0E10F3278413}"/>
              </a:ext>
            </a:extLst>
          </p:cNvPr>
          <p:cNvSpPr>
            <a:spLocks noGrp="1"/>
          </p:cNvSpPr>
          <p:nvPr>
            <p:ph idx="1"/>
          </p:nvPr>
        </p:nvSpPr>
        <p:spPr>
          <a:xfrm>
            <a:off x="3167986" y="3710612"/>
            <a:ext cx="5614060" cy="3147377"/>
          </a:xfrm>
        </p:spPr>
        <p:txBody>
          <a:bodyPr anchor="ctr">
            <a:normAutofit fontScale="70000" lnSpcReduction="20000"/>
          </a:bodyPr>
          <a:lstStyle/>
          <a:p>
            <a:r>
              <a:rPr lang="en-US" sz="2000" dirty="0"/>
              <a:t>A study was conducted by the National Gay and Lesbian Task Force in which 6,456 transgender and gender non-conforming individuals were surveyed and is the largest study to date</a:t>
            </a:r>
          </a:p>
          <a:p>
            <a:endParaRPr lang="en-US" sz="2000" dirty="0"/>
          </a:p>
          <a:p>
            <a:r>
              <a:rPr lang="en-US" sz="2000" dirty="0"/>
              <a:t>“transgender respondents who experienced rejection by family and friends, discrimination, victimization, or violence have a higher risk of attempting suicide”</a:t>
            </a:r>
          </a:p>
          <a:p>
            <a:endParaRPr lang="en-US" sz="2000" dirty="0"/>
          </a:p>
          <a:p>
            <a:r>
              <a:rPr lang="en-US" sz="2000" dirty="0"/>
              <a:t>“78% of respondents who suffered physical or sexual violence at school reported suicide attempts, as did 65 percent who experienced violence at work.”</a:t>
            </a:r>
          </a:p>
          <a:p>
            <a:pPr marL="0" indent="0">
              <a:buNone/>
            </a:pPr>
            <a:endParaRPr lang="en-US" sz="1000" dirty="0"/>
          </a:p>
          <a:p>
            <a:pPr marL="0" indent="0">
              <a:buNone/>
            </a:pPr>
            <a:endParaRPr lang="en-US" sz="1000" dirty="0"/>
          </a:p>
          <a:p>
            <a:pPr marL="0" indent="0">
              <a:buNone/>
            </a:pPr>
            <a:endParaRPr lang="en-US" sz="1000" dirty="0"/>
          </a:p>
          <a:p>
            <a:pPr marL="0" indent="0">
              <a:buNone/>
            </a:pPr>
            <a:r>
              <a:rPr lang="en-US" sz="1000" dirty="0"/>
              <a:t>Source: American Foundation and the Williams Institute (2014), Suicide Attempts among Transgender and Gender Non-Conforming Adults: Findings of the National Transgender Discrimination Study</a:t>
            </a:r>
          </a:p>
          <a:p>
            <a:pPr marL="0" indent="0">
              <a:buNone/>
            </a:pPr>
            <a:endParaRPr lang="en-US" sz="1000" dirty="0"/>
          </a:p>
        </p:txBody>
      </p:sp>
      <p:sp>
        <p:nvSpPr>
          <p:cNvPr id="4" name="Slide Number Placeholder 3">
            <a:extLst>
              <a:ext uri="{FF2B5EF4-FFF2-40B4-BE49-F238E27FC236}">
                <a16:creationId xmlns:a16="http://schemas.microsoft.com/office/drawing/2014/main" id="{9F990843-43AB-4552-90F1-90474282757C}"/>
              </a:ext>
            </a:extLst>
          </p:cNvPr>
          <p:cNvSpPr>
            <a:spLocks noGrp="1"/>
          </p:cNvSpPr>
          <p:nvPr>
            <p:ph type="sldNum" sz="quarter" idx="12"/>
          </p:nvPr>
        </p:nvSpPr>
        <p:spPr>
          <a:xfrm>
            <a:off x="6648450" y="6356350"/>
            <a:ext cx="2057400" cy="365125"/>
          </a:xfrm>
        </p:spPr>
        <p:txBody>
          <a:bodyPr>
            <a:normAutofit/>
          </a:bodyPr>
          <a:lstStyle/>
          <a:p>
            <a:pPr>
              <a:spcAft>
                <a:spcPts val="600"/>
              </a:spcAft>
            </a:pPr>
            <a:fld id="{48F63A3B-78C7-47BE-AE5E-E10140E04643}" type="slidenum">
              <a:rPr lang="en-US" sz="1000">
                <a:solidFill>
                  <a:schemeClr val="tx1">
                    <a:lumMod val="75000"/>
                    <a:lumOff val="25000"/>
                  </a:schemeClr>
                </a:solidFill>
              </a:rPr>
              <a:pPr>
                <a:spcAft>
                  <a:spcPts val="600"/>
                </a:spcAft>
              </a:pPr>
              <a:t>34</a:t>
            </a:fld>
            <a:endParaRPr lang="en-US" sz="1000" dirty="0">
              <a:solidFill>
                <a:schemeClr val="tx1">
                  <a:lumMod val="75000"/>
                  <a:lumOff val="25000"/>
                </a:schemeClr>
              </a:solidFill>
            </a:endParaRPr>
          </a:p>
        </p:txBody>
      </p:sp>
    </p:spTree>
    <p:extLst>
      <p:ext uri="{BB962C8B-B14F-4D97-AF65-F5344CB8AC3E}">
        <p14:creationId xmlns:p14="http://schemas.microsoft.com/office/powerpoint/2010/main" val="326045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4FB05A-C0D5-354B-B86D-4713669CBE4B}"/>
              </a:ext>
            </a:extLst>
          </p:cNvPr>
          <p:cNvSpPr txBox="1">
            <a:spLocks/>
          </p:cNvSpPr>
          <p:nvPr/>
        </p:nvSpPr>
        <p:spPr>
          <a:xfrm>
            <a:off x="4813300" y="1225153"/>
            <a:ext cx="3968747" cy="1221581"/>
          </a:xfrm>
          <a:prstGeom prst="rect">
            <a:avLst/>
          </a:prstGeom>
        </p:spPr>
        <p:txBody>
          <a:bodyPr vert="horz" lIns="68580" tIns="34290" rIns="68580" bIns="3429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defTabSz="685800">
              <a:lnSpc>
                <a:spcPct val="90000"/>
              </a:lnSpc>
              <a:spcAft>
                <a:spcPts val="450"/>
              </a:spcAft>
            </a:pPr>
            <a:r>
              <a:rPr lang="en-US" sz="2775" dirty="0">
                <a:solidFill>
                  <a:prstClr val="black"/>
                </a:solidFill>
                <a:latin typeface="Calibri Light" panose="020F0302020204030204"/>
              </a:rPr>
              <a:t>TRANSGENDER AND SUICIDALITY</a:t>
            </a:r>
          </a:p>
        </p:txBody>
      </p:sp>
      <p:pic>
        <p:nvPicPr>
          <p:cNvPr id="8" name="Picture 7">
            <a:extLst>
              <a:ext uri="{FF2B5EF4-FFF2-40B4-BE49-F238E27FC236}">
                <a16:creationId xmlns:a16="http://schemas.microsoft.com/office/drawing/2014/main" id="{D40E4033-6EDA-40F6-8118-9D9A9BE8F340}"/>
              </a:ext>
            </a:extLst>
          </p:cNvPr>
          <p:cNvPicPr>
            <a:picLocks noChangeAspect="1"/>
          </p:cNvPicPr>
          <p:nvPr/>
        </p:nvPicPr>
        <p:blipFill rotWithShape="1">
          <a:blip r:embed="rId2">
            <a:extLst>
              <a:ext uri="{28A0092B-C50C-407E-A947-70E740481C1C}">
                <a14:useLocalDpi xmlns:a14="http://schemas.microsoft.com/office/drawing/2010/main" val="0"/>
              </a:ext>
            </a:extLst>
          </a:blip>
          <a:srcRect l="699" r="1058"/>
          <a:stretch/>
        </p:blipFill>
        <p:spPr>
          <a:xfrm>
            <a:off x="2" y="858441"/>
            <a:ext cx="4571999"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itle 1">
            <a:extLst>
              <a:ext uri="{FF2B5EF4-FFF2-40B4-BE49-F238E27FC236}">
                <a16:creationId xmlns:a16="http://schemas.microsoft.com/office/drawing/2014/main" id="{AB908B51-83AC-0446-956B-1167EE4776E3}"/>
              </a:ext>
            </a:extLst>
          </p:cNvPr>
          <p:cNvSpPr txBox="1">
            <a:spLocks/>
          </p:cNvSpPr>
          <p:nvPr/>
        </p:nvSpPr>
        <p:spPr>
          <a:xfrm>
            <a:off x="4813301" y="2446734"/>
            <a:ext cx="3968747" cy="3186112"/>
          </a:xfrm>
          <a:prstGeom prst="rect">
            <a:avLst/>
          </a:prstGeom>
        </p:spPr>
        <p:txBody>
          <a:bodyPr vert="horz" lIns="68580" tIns="34290" rIns="68580" bIns="34290" rtlCol="0">
            <a:no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defTabSz="685800">
              <a:lnSpc>
                <a:spcPct val="90000"/>
              </a:lnSpc>
            </a:pPr>
            <a:endParaRPr lang="en-US" sz="1200" b="0" dirty="0">
              <a:solidFill>
                <a:prstClr val="black"/>
              </a:solidFill>
              <a:latin typeface="Calibri" panose="020F0502020204030204"/>
            </a:endParaRPr>
          </a:p>
          <a:p>
            <a:pPr indent="-171450" defTabSz="685800">
              <a:lnSpc>
                <a:spcPct val="90000"/>
              </a:lnSpc>
              <a:buFont typeface="Arial" panose="020B0604020202020204" pitchFamily="34" charset="0"/>
              <a:buChar char="•"/>
            </a:pPr>
            <a:r>
              <a:rPr lang="en-US" sz="1200" b="0" dirty="0">
                <a:solidFill>
                  <a:prstClr val="black"/>
                </a:solidFill>
                <a:latin typeface="Calibri" panose="020F0502020204030204"/>
              </a:rPr>
              <a:t>Suicide attempts were highest among 18-24 years olds (45%), Multi-racial (54%) and American Indian/Alaskan Native (56%), individuals with lower levels of education, and individuals with lower incomes among those surveyed</a:t>
            </a:r>
          </a:p>
          <a:p>
            <a:pPr indent="-171450" defTabSz="685800">
              <a:lnSpc>
                <a:spcPct val="90000"/>
              </a:lnSpc>
              <a:buFont typeface="Arial" panose="020B0604020202020204" pitchFamily="34" charset="0"/>
              <a:buChar char="•"/>
            </a:pPr>
            <a:endParaRPr lang="en-US" sz="1200" b="0" dirty="0">
              <a:solidFill>
                <a:prstClr val="black"/>
              </a:solidFill>
              <a:latin typeface="Calibri" panose="020F0502020204030204"/>
            </a:endParaRPr>
          </a:p>
          <a:p>
            <a:pPr indent="-171450" defTabSz="685800">
              <a:lnSpc>
                <a:spcPct val="90000"/>
              </a:lnSpc>
              <a:buFont typeface="Arial" panose="020B0604020202020204" pitchFamily="34" charset="0"/>
              <a:buChar char="•"/>
            </a:pPr>
            <a:r>
              <a:rPr lang="en-US" sz="1200" b="0" dirty="0">
                <a:solidFill>
                  <a:prstClr val="black"/>
                </a:solidFill>
                <a:latin typeface="Calibri" panose="020F0502020204030204"/>
              </a:rPr>
              <a:t>Prevalence of attempts is elevated among those who disclose they are transgender or non-conforming (50%) and among those who say that others always “can tell” (42%) or most of the time “can tell” (45%)</a:t>
            </a:r>
          </a:p>
          <a:p>
            <a:pPr indent="-171450" defTabSz="685800">
              <a:lnSpc>
                <a:spcPct val="90000"/>
              </a:lnSpc>
              <a:buFont typeface="Arial" panose="020B0604020202020204" pitchFamily="34" charset="0"/>
              <a:buChar char="•"/>
            </a:pPr>
            <a:endParaRPr lang="en-US" sz="1200" b="0" dirty="0">
              <a:solidFill>
                <a:prstClr val="black"/>
              </a:solidFill>
              <a:latin typeface="Calibri" panose="020F0502020204030204"/>
            </a:endParaRPr>
          </a:p>
          <a:p>
            <a:pPr indent="-171450" defTabSz="685800">
              <a:lnSpc>
                <a:spcPct val="90000"/>
              </a:lnSpc>
              <a:buFont typeface="Arial" panose="020B0604020202020204" pitchFamily="34" charset="0"/>
              <a:buChar char="•"/>
            </a:pPr>
            <a:r>
              <a:rPr lang="en-US" sz="1200" b="0" dirty="0">
                <a:solidFill>
                  <a:prstClr val="black"/>
                </a:solidFill>
                <a:latin typeface="Calibri" panose="020F0502020204030204"/>
              </a:rPr>
              <a:t>Rates of suicide attempts were lowest among Cross-Dressers who were assigned Male at birth</a:t>
            </a:r>
          </a:p>
          <a:p>
            <a:pPr defTabSz="685800">
              <a:lnSpc>
                <a:spcPct val="90000"/>
              </a:lnSpc>
            </a:pPr>
            <a:endParaRPr lang="en-US" sz="1200" b="0" dirty="0">
              <a:solidFill>
                <a:prstClr val="black"/>
              </a:solidFill>
              <a:latin typeface="Calibri" panose="020F0502020204030204"/>
            </a:endParaRPr>
          </a:p>
          <a:p>
            <a:pPr defTabSz="685800">
              <a:lnSpc>
                <a:spcPct val="90000"/>
              </a:lnSpc>
              <a:spcBef>
                <a:spcPts val="1200"/>
              </a:spcBef>
            </a:pPr>
            <a:r>
              <a:rPr lang="en-US" sz="1200" b="0" dirty="0">
                <a:solidFill>
                  <a:prstClr val="black"/>
                </a:solidFill>
                <a:latin typeface="Calibri" panose="020F0502020204030204"/>
              </a:rPr>
              <a:t>Source: American Foundation and the Williams Institute (2014), </a:t>
            </a:r>
            <a:r>
              <a:rPr lang="en-US" sz="1200" b="0" i="1" dirty="0">
                <a:solidFill>
                  <a:prstClr val="black"/>
                </a:solidFill>
                <a:latin typeface="Calibri" panose="020F0502020204030204"/>
              </a:rPr>
              <a:t>Suicide Attempts among Transgender and Gender Non-Conforming Adults: Findings of the National Transgender Discrimination Study</a:t>
            </a:r>
            <a:endParaRPr lang="en-US" sz="1200" b="0" dirty="0">
              <a:solidFill>
                <a:prstClr val="black"/>
              </a:solidFill>
              <a:latin typeface="Calibri" panose="020F0502020204030204"/>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5879307" y="5543550"/>
            <a:ext cx="1778794" cy="1714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450"/>
              </a:spcAft>
            </a:pPr>
            <a:r>
              <a:rPr lang="en-US" sz="900" dirty="0">
                <a:solidFill>
                  <a:prstClr val="white"/>
                </a:solidFill>
                <a:latin typeface="Arial" panose="020B0604020202020204" pitchFamily="34" charset="0"/>
                <a:cs typeface="Arial" panose="020B0604020202020204" pitchFamily="34" charset="0"/>
              </a:rPr>
              <a:t>Trauma and Suicide</a:t>
            </a:r>
          </a:p>
          <a:p>
            <a:pPr defTabSz="685800">
              <a:spcAft>
                <a:spcPts val="450"/>
              </a:spcAft>
            </a:pPr>
            <a:fld id="{0E9DF912-B455-4FF4-848D-099DFD410045}" type="datetime1">
              <a:rPr lang="en-US" sz="900">
                <a:solidFill>
                  <a:prstClr val="white"/>
                </a:solidFill>
                <a:latin typeface="Arial" panose="020B0604020202020204" pitchFamily="34" charset="0"/>
                <a:cs typeface="Arial" panose="020B0604020202020204" pitchFamily="34" charset="0"/>
              </a:rPr>
              <a:pPr defTabSz="685800">
                <a:spcAft>
                  <a:spcPts val="450"/>
                </a:spcAft>
              </a:pPr>
              <a:t>4/4/2022</a:t>
            </a:fld>
            <a:endParaRPr lang="en-US" sz="9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727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8B51-83AC-0446-956B-1167EE4776E3}"/>
              </a:ext>
            </a:extLst>
          </p:cNvPr>
          <p:cNvSpPr txBox="1">
            <a:spLocks/>
          </p:cNvSpPr>
          <p:nvPr/>
        </p:nvSpPr>
        <p:spPr>
          <a:xfrm>
            <a:off x="4114800" y="2013585"/>
            <a:ext cx="4000500" cy="3872865"/>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defTabSz="685800">
              <a:lnSpc>
                <a:spcPct val="90000"/>
              </a:lnSpc>
              <a:spcBef>
                <a:spcPts val="1200"/>
              </a:spcBef>
            </a:pPr>
            <a:endParaRPr lang="en-US" sz="1350" dirty="0">
              <a:solidFill>
                <a:prstClr val="black"/>
              </a:solidFill>
              <a:latin typeface="Calibri" panose="020F0502020204030204"/>
            </a:endParaRPr>
          </a:p>
          <a:p>
            <a:pPr algn="ctr" defTabSz="685800">
              <a:lnSpc>
                <a:spcPct val="90000"/>
              </a:lnSpc>
              <a:spcBef>
                <a:spcPts val="1200"/>
              </a:spcBef>
            </a:pPr>
            <a:r>
              <a:rPr lang="en-US" sz="2700" b="0" dirty="0">
                <a:solidFill>
                  <a:prstClr val="black"/>
                </a:solidFill>
                <a:latin typeface="Calibri" panose="020F0502020204030204"/>
              </a:rPr>
              <a:t>“Veterans are at far greater risk than civilians to die by suicide”</a:t>
            </a:r>
          </a:p>
          <a:p>
            <a:pPr algn="ctr" defTabSz="685800">
              <a:lnSpc>
                <a:spcPct val="90000"/>
              </a:lnSpc>
              <a:spcBef>
                <a:spcPts val="1200"/>
              </a:spcBef>
            </a:pPr>
            <a:r>
              <a:rPr lang="en-US" sz="2100" b="0" dirty="0">
                <a:solidFill>
                  <a:prstClr val="black"/>
                </a:solidFill>
              </a:rPr>
              <a:t> </a:t>
            </a:r>
          </a:p>
          <a:p>
            <a:pPr algn="ctr" defTabSz="685800">
              <a:lnSpc>
                <a:spcPct val="90000"/>
              </a:lnSpc>
              <a:spcBef>
                <a:spcPts val="1200"/>
              </a:spcBef>
            </a:pPr>
            <a:endParaRPr lang="en-US" sz="2100" b="0" dirty="0">
              <a:solidFill>
                <a:prstClr val="black"/>
              </a:solidFill>
            </a:endParaRPr>
          </a:p>
          <a:p>
            <a:pPr algn="ctr" defTabSz="685800">
              <a:lnSpc>
                <a:spcPct val="90000"/>
              </a:lnSpc>
              <a:spcBef>
                <a:spcPts val="1200"/>
              </a:spcBef>
            </a:pPr>
            <a:endParaRPr lang="en-US" sz="2100" b="0" dirty="0">
              <a:solidFill>
                <a:prstClr val="black"/>
              </a:solidFill>
            </a:endParaRPr>
          </a:p>
          <a:p>
            <a:pPr algn="ctr" defTabSz="685800">
              <a:lnSpc>
                <a:spcPct val="90000"/>
              </a:lnSpc>
              <a:spcBef>
                <a:spcPts val="1200"/>
              </a:spcBef>
            </a:pPr>
            <a:r>
              <a:rPr lang="en-US" sz="1500" b="0" dirty="0">
                <a:solidFill>
                  <a:prstClr val="black"/>
                </a:solidFill>
              </a:rPr>
              <a:t>Source: </a:t>
            </a:r>
            <a:r>
              <a:rPr lang="en-US" sz="1500" b="0" i="1" dirty="0">
                <a:solidFill>
                  <a:prstClr val="black"/>
                </a:solidFill>
              </a:rPr>
              <a:t>Missouri Institute of Mental Health Missouri Suicide Prevention: Resources for Veterans</a:t>
            </a:r>
          </a:p>
          <a:p>
            <a:pPr algn="ctr" defTabSz="685800">
              <a:lnSpc>
                <a:spcPct val="90000"/>
              </a:lnSpc>
              <a:spcBef>
                <a:spcPts val="1200"/>
              </a:spcBef>
            </a:pPr>
            <a:endParaRPr lang="en-US" sz="2100" b="0" dirty="0">
              <a:solidFill>
                <a:prstClr val="black"/>
              </a:solidFill>
              <a:latin typeface="Calibri" panose="020F0502020204030204"/>
            </a:endParaRPr>
          </a:p>
          <a:p>
            <a:pPr algn="ctr" defTabSz="685800">
              <a:lnSpc>
                <a:spcPct val="90000"/>
              </a:lnSpc>
              <a:spcBef>
                <a:spcPts val="1200"/>
              </a:spcBef>
            </a:pPr>
            <a:endParaRPr lang="en-US" sz="2100" b="0" dirty="0">
              <a:solidFill>
                <a:prstClr val="black"/>
              </a:solidFill>
              <a:latin typeface="Calibri" panose="020F0502020204030204"/>
            </a:endParaRPr>
          </a:p>
          <a:p>
            <a:pPr algn="ctr" defTabSz="685800">
              <a:lnSpc>
                <a:spcPct val="90000"/>
              </a:lnSpc>
              <a:spcBef>
                <a:spcPts val="1200"/>
              </a:spcBef>
            </a:pPr>
            <a:endParaRPr lang="en-US" sz="2100" b="0" dirty="0">
              <a:solidFill>
                <a:prstClr val="black"/>
              </a:solidFill>
              <a:latin typeface="Calibri" panose="020F0502020204030204"/>
            </a:endParaRPr>
          </a:p>
          <a:p>
            <a:pPr defTabSz="685800">
              <a:lnSpc>
                <a:spcPct val="90000"/>
              </a:lnSpc>
              <a:spcBef>
                <a:spcPts val="1200"/>
              </a:spcBef>
            </a:pPr>
            <a:endParaRPr lang="en-US" sz="1200" b="0" dirty="0">
              <a:solidFill>
                <a:prstClr val="black"/>
              </a:solidFill>
              <a:latin typeface="Calibri" panose="020F0502020204030204"/>
              <a:cs typeface="Arial" panose="020B0604020202020204" pitchFamily="34" charset="0"/>
            </a:endParaRPr>
          </a:p>
          <a:p>
            <a:pPr defTabSz="685800"/>
            <a:endParaRPr lang="en-US" sz="1800" b="0" dirty="0">
              <a:solidFill>
                <a:prstClr val="black"/>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5879307" y="5543550"/>
            <a:ext cx="1778794" cy="1714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900" dirty="0">
                <a:solidFill>
                  <a:prstClr val="white"/>
                </a:solidFill>
                <a:latin typeface="Arial" panose="020B0604020202020204" pitchFamily="34" charset="0"/>
                <a:cs typeface="Arial" panose="020B0604020202020204" pitchFamily="34" charset="0"/>
              </a:rPr>
              <a:t>Trauma and Suicide</a:t>
            </a:r>
          </a:p>
          <a:p>
            <a:pPr defTabSz="685800"/>
            <a:fld id="{0E9DF912-B455-4FF4-848D-099DFD410045}" type="datetime1">
              <a:rPr lang="en-US" sz="900">
                <a:solidFill>
                  <a:prstClr val="white"/>
                </a:solidFill>
                <a:latin typeface="Arial" panose="020B0604020202020204" pitchFamily="34" charset="0"/>
                <a:cs typeface="Arial" panose="020B0604020202020204" pitchFamily="34" charset="0"/>
              </a:rPr>
              <a:pPr defTabSz="685800"/>
              <a:t>4/4/2022</a:t>
            </a:fld>
            <a:endParaRPr lang="en-US" sz="900" dirty="0">
              <a:solidFill>
                <a:prstClr val="white"/>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2258880" y="1156335"/>
            <a:ext cx="4626240" cy="571500"/>
          </a:xfrm>
          <a:prstGeom prst="rect">
            <a:avLst/>
          </a:prstGeom>
        </p:spPr>
        <p:txBody>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defTabSz="685800"/>
            <a:r>
              <a:rPr lang="en-US" sz="3000" dirty="0">
                <a:solidFill>
                  <a:prstClr val="black"/>
                </a:solidFill>
                <a:latin typeface="Calibri Light" panose="020F0302020204030204"/>
                <a:cs typeface="Arial" panose="020B0604020202020204" pitchFamily="34" charset="0"/>
              </a:rPr>
              <a:t>VETERANS AND SUICIDALITY</a:t>
            </a:r>
          </a:p>
        </p:txBody>
      </p:sp>
      <p:pic>
        <p:nvPicPr>
          <p:cNvPr id="18" name="Picture 17">
            <a:extLst>
              <a:ext uri="{FF2B5EF4-FFF2-40B4-BE49-F238E27FC236}">
                <a16:creationId xmlns:a16="http://schemas.microsoft.com/office/drawing/2014/main" id="{5CEA2292-6600-4626-9814-80ED41829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655445"/>
            <a:ext cx="3600450" cy="3760470"/>
          </a:xfrm>
          <a:prstGeom prst="rect">
            <a:avLst/>
          </a:prstGeom>
        </p:spPr>
      </p:pic>
    </p:spTree>
    <p:extLst>
      <p:ext uri="{BB962C8B-B14F-4D97-AF65-F5344CB8AC3E}">
        <p14:creationId xmlns:p14="http://schemas.microsoft.com/office/powerpoint/2010/main" val="2707606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DB40FAA-937B-4AC4-9697-8D484E3E485C}"/>
              </a:ext>
            </a:extLst>
          </p:cNvPr>
          <p:cNvPicPr>
            <a:picLocks noChangeAspect="1"/>
          </p:cNvPicPr>
          <p:nvPr/>
        </p:nvPicPr>
        <p:blipFill rotWithShape="1">
          <a:blip r:embed="rId2"/>
          <a:srcRect t="10588" r="9090" b="-1"/>
          <a:stretch/>
        </p:blipFill>
        <p:spPr>
          <a:xfrm>
            <a:off x="2971800" y="10"/>
            <a:ext cx="6172200" cy="6857990"/>
          </a:xfrm>
          <a:prstGeom prst="rect">
            <a:avLst/>
          </a:prstGeom>
        </p:spPr>
      </p:pic>
      <p:sp>
        <p:nvSpPr>
          <p:cNvPr id="3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1C4BE7-9FFB-4D22-8B29-C9F12C930200}"/>
              </a:ext>
            </a:extLst>
          </p:cNvPr>
          <p:cNvSpPr>
            <a:spLocks noGrp="1"/>
          </p:cNvSpPr>
          <p:nvPr>
            <p:ph type="title"/>
          </p:nvPr>
        </p:nvSpPr>
        <p:spPr>
          <a:xfrm>
            <a:off x="269748" y="1255776"/>
            <a:ext cx="2578608" cy="1124712"/>
          </a:xfrm>
        </p:spPr>
        <p:txBody>
          <a:bodyPr anchor="b">
            <a:normAutofit/>
          </a:bodyPr>
          <a:lstStyle/>
          <a:p>
            <a:r>
              <a:rPr lang="en-US" sz="1700" dirty="0"/>
              <a:t>MILITARY MEMBERS, VETERANS AND SUICIDALITY- RISK FACTORS</a:t>
            </a:r>
            <a:br>
              <a:rPr lang="en-US" sz="1700" dirty="0"/>
            </a:br>
            <a:endParaRPr lang="en-US" sz="1700" dirty="0"/>
          </a:p>
        </p:txBody>
      </p:sp>
      <p:sp>
        <p:nvSpPr>
          <p:cNvPr id="33"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4"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77CB62F-8434-42F2-9AA2-956027ED0D48}"/>
              </a:ext>
            </a:extLst>
          </p:cNvPr>
          <p:cNvSpPr>
            <a:spLocks noGrp="1"/>
          </p:cNvSpPr>
          <p:nvPr>
            <p:ph idx="1"/>
          </p:nvPr>
        </p:nvSpPr>
        <p:spPr>
          <a:xfrm>
            <a:off x="278320" y="2587752"/>
            <a:ext cx="3455480" cy="3947160"/>
          </a:xfrm>
        </p:spPr>
        <p:txBody>
          <a:bodyPr anchor="t">
            <a:normAutofit fontScale="85000" lnSpcReduction="20000"/>
          </a:bodyPr>
          <a:lstStyle/>
          <a:p>
            <a:pPr marL="257175">
              <a:spcBef>
                <a:spcPts val="1200"/>
              </a:spcBef>
            </a:pPr>
            <a:r>
              <a:rPr lang="en-US" sz="1400" dirty="0"/>
              <a:t>PTSD/Traumatic Brain Injury</a:t>
            </a:r>
          </a:p>
          <a:p>
            <a:pPr marL="257175">
              <a:spcBef>
                <a:spcPts val="1200"/>
              </a:spcBef>
            </a:pPr>
            <a:r>
              <a:rPr lang="en-US" sz="1400" dirty="0"/>
              <a:t>Physical Illness or Chronic Pain</a:t>
            </a:r>
          </a:p>
          <a:p>
            <a:pPr marL="257175">
              <a:spcBef>
                <a:spcPts val="1200"/>
              </a:spcBef>
            </a:pPr>
            <a:r>
              <a:rPr lang="en-US" sz="1400" dirty="0"/>
              <a:t>Alcohol or Substance Misuse</a:t>
            </a:r>
          </a:p>
          <a:p>
            <a:pPr marL="257175">
              <a:spcBef>
                <a:spcPts val="1200"/>
              </a:spcBef>
            </a:pPr>
            <a:r>
              <a:rPr lang="en-US" sz="1400" dirty="0"/>
              <a:t>Easy Access to Lethal Means</a:t>
            </a:r>
          </a:p>
          <a:p>
            <a:pPr marL="257175">
              <a:spcBef>
                <a:spcPts val="1200"/>
              </a:spcBef>
            </a:pPr>
            <a:r>
              <a:rPr lang="en-US" sz="1400" dirty="0"/>
              <a:t>Recent, Severe Loss (especially marriage or relationship) or threat of significant loss</a:t>
            </a:r>
          </a:p>
          <a:p>
            <a:pPr marL="257175">
              <a:spcBef>
                <a:spcPts val="1200"/>
              </a:spcBef>
            </a:pPr>
            <a:r>
              <a:rPr lang="en-US" sz="1400" dirty="0"/>
              <a:t>Difficult Times (Holidays, Anniversaries, 1</a:t>
            </a:r>
            <a:r>
              <a:rPr lang="en-US" sz="1400" baseline="30000" dirty="0"/>
              <a:t>st</a:t>
            </a:r>
            <a:r>
              <a:rPr lang="en-US" sz="1400" dirty="0"/>
              <a:t> Week after Release from Hospital, 1</a:t>
            </a:r>
            <a:r>
              <a:rPr lang="en-US" sz="1400" baseline="30000" dirty="0"/>
              <a:t>st</a:t>
            </a:r>
            <a:r>
              <a:rPr lang="en-US" sz="1400" dirty="0"/>
              <a:t> Week after Discharge)</a:t>
            </a:r>
          </a:p>
          <a:p>
            <a:pPr marL="257175">
              <a:spcBef>
                <a:spcPts val="1200"/>
              </a:spcBef>
            </a:pPr>
            <a:r>
              <a:rPr lang="en-US" sz="1400" dirty="0"/>
              <a:t>Personal or Family History of Mental Health Issues</a:t>
            </a:r>
          </a:p>
          <a:p>
            <a:pPr marL="257175">
              <a:spcBef>
                <a:spcPts val="1200"/>
              </a:spcBef>
            </a:pPr>
            <a:r>
              <a:rPr lang="en-US" sz="1400" dirty="0"/>
              <a:t>Prior Suicide Attempt</a:t>
            </a:r>
          </a:p>
          <a:p>
            <a:pPr marL="257175">
              <a:spcBef>
                <a:spcPts val="1200"/>
              </a:spcBef>
            </a:pPr>
            <a:r>
              <a:rPr lang="en-US" sz="1400" dirty="0"/>
              <a:t>History of Violence</a:t>
            </a:r>
          </a:p>
          <a:p>
            <a:pPr marL="257175">
              <a:spcBef>
                <a:spcPts val="1200"/>
              </a:spcBef>
            </a:pPr>
            <a:r>
              <a:rPr lang="en-US" sz="1400" dirty="0"/>
              <a:t>Financial Issues/Pending Legal or Disciplinary</a:t>
            </a:r>
          </a:p>
          <a:p>
            <a:pPr marL="0" indent="0">
              <a:spcBef>
                <a:spcPts val="1200"/>
              </a:spcBef>
              <a:buNone/>
            </a:pPr>
            <a:endParaRPr lang="en-US" sz="1400" dirty="0"/>
          </a:p>
          <a:p>
            <a:pPr marL="0" indent="0">
              <a:spcBef>
                <a:spcPts val="1200"/>
              </a:spcBef>
              <a:buNone/>
            </a:pPr>
            <a:r>
              <a:rPr lang="en-US" sz="1400" dirty="0"/>
              <a:t>Source: Missouri Institute of Mental Health </a:t>
            </a:r>
            <a:r>
              <a:rPr lang="en-US" sz="1400" i="1" dirty="0"/>
              <a:t>Missouri Suicide Prevention: Resources for Veterans</a:t>
            </a:r>
            <a:endParaRPr lang="en-US" sz="1400" dirty="0"/>
          </a:p>
          <a:p>
            <a:endParaRPr lang="en-US" sz="700" dirty="0"/>
          </a:p>
        </p:txBody>
      </p:sp>
      <p:sp>
        <p:nvSpPr>
          <p:cNvPr id="4" name="Slide Number Placeholder 3">
            <a:extLst>
              <a:ext uri="{FF2B5EF4-FFF2-40B4-BE49-F238E27FC236}">
                <a16:creationId xmlns:a16="http://schemas.microsoft.com/office/drawing/2014/main" id="{B68EBF26-2872-4D99-8B32-A0AB42C3984B}"/>
              </a:ext>
            </a:extLst>
          </p:cNvPr>
          <p:cNvSpPr>
            <a:spLocks noGrp="1"/>
          </p:cNvSpPr>
          <p:nvPr>
            <p:ph type="sldNum" sz="quarter" idx="12"/>
          </p:nvPr>
        </p:nvSpPr>
        <p:spPr>
          <a:xfrm>
            <a:off x="6808279" y="6356350"/>
            <a:ext cx="2057400" cy="365125"/>
          </a:xfrm>
        </p:spPr>
        <p:txBody>
          <a:bodyPr>
            <a:normAutofit/>
          </a:bodyPr>
          <a:lstStyle/>
          <a:p>
            <a:pPr>
              <a:spcAft>
                <a:spcPts val="600"/>
              </a:spcAft>
            </a:pPr>
            <a:fld id="{48F63A3B-78C7-47BE-AE5E-E10140E04643}" type="slidenum">
              <a:rPr lang="en-US">
                <a:solidFill>
                  <a:schemeClr val="tx1"/>
                </a:solidFill>
              </a:rPr>
              <a:pPr>
                <a:spcAft>
                  <a:spcPts val="600"/>
                </a:spcAft>
              </a:pPr>
              <a:t>37</a:t>
            </a:fld>
            <a:endParaRPr lang="en-US" dirty="0">
              <a:solidFill>
                <a:schemeClr val="tx1"/>
              </a:solidFill>
            </a:endParaRPr>
          </a:p>
        </p:txBody>
      </p:sp>
    </p:spTree>
    <p:extLst>
      <p:ext uri="{BB962C8B-B14F-4D97-AF65-F5344CB8AC3E}">
        <p14:creationId xmlns:p14="http://schemas.microsoft.com/office/powerpoint/2010/main" val="365604473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1285-853C-4B93-AA2D-D3572895D80C}"/>
              </a:ext>
            </a:extLst>
          </p:cNvPr>
          <p:cNvSpPr>
            <a:spLocks noGrp="1"/>
          </p:cNvSpPr>
          <p:nvPr>
            <p:ph type="title"/>
          </p:nvPr>
        </p:nvSpPr>
        <p:spPr/>
        <p:txBody>
          <a:bodyPr>
            <a:normAutofit fontScale="90000"/>
          </a:bodyPr>
          <a:lstStyle/>
          <a:p>
            <a:r>
              <a:rPr lang="en-US" dirty="0"/>
              <a:t>MILITARY MEMBERS, VETERANS AND SUICIDALITY</a:t>
            </a:r>
            <a:br>
              <a:rPr lang="en-US" dirty="0"/>
            </a:br>
            <a:endParaRPr lang="en-US" dirty="0"/>
          </a:p>
        </p:txBody>
      </p:sp>
      <p:sp>
        <p:nvSpPr>
          <p:cNvPr id="3" name="Content Placeholder 2">
            <a:extLst>
              <a:ext uri="{FF2B5EF4-FFF2-40B4-BE49-F238E27FC236}">
                <a16:creationId xmlns:a16="http://schemas.microsoft.com/office/drawing/2014/main" id="{0323912D-18E1-45E5-8C6E-CAFE3E6E4378}"/>
              </a:ext>
            </a:extLst>
          </p:cNvPr>
          <p:cNvSpPr>
            <a:spLocks noGrp="1"/>
          </p:cNvSpPr>
          <p:nvPr>
            <p:ph idx="1"/>
          </p:nvPr>
        </p:nvSpPr>
        <p:spPr/>
        <p:txBody>
          <a:bodyPr>
            <a:normAutofit fontScale="92500" lnSpcReduction="10000"/>
          </a:bodyPr>
          <a:lstStyle/>
          <a:p>
            <a:r>
              <a:rPr lang="en-US" dirty="0"/>
              <a:t>Research identifies the period of separation from the military as a period of elevated risk.</a:t>
            </a:r>
          </a:p>
          <a:p>
            <a:r>
              <a:rPr lang="en-US" dirty="0"/>
              <a:t>Transition to civilian life for veterans who served in combat is difficult- over 50 % described the readjustment to civilian life as a “real struggle”</a:t>
            </a:r>
          </a:p>
          <a:p>
            <a:r>
              <a:rPr lang="en-US" dirty="0"/>
              <a:t>Veterans who have sustained psychological or physical injuries have difficulty in resuming their roles and participating in the community</a:t>
            </a:r>
          </a:p>
          <a:p>
            <a:r>
              <a:rPr lang="en-US" dirty="0"/>
              <a:t>The most common risks are mental health issues such as posttraumatic stress disorder (PTSD), substance use disorders, depression, and anxiety</a:t>
            </a:r>
          </a:p>
          <a:p>
            <a:r>
              <a:rPr lang="en-US" dirty="0"/>
              <a:t>Veterans diagnosed with PTSD have more difficulties than those who have not experienced PTSD Symptoms</a:t>
            </a:r>
          </a:p>
          <a:p>
            <a:r>
              <a:rPr lang="en-US" dirty="0"/>
              <a:t>The risks encountered with the readjustment and reintegrating into civilian life can cause there to be a higher risk for suicide</a:t>
            </a:r>
          </a:p>
          <a:p>
            <a:pPr marL="0" indent="0">
              <a:buNone/>
            </a:pPr>
            <a:r>
              <a:rPr lang="en-US" dirty="0"/>
              <a:t>Source:  Pease, Billera, and Gerard (January 2016), Military Culture and the Transition to Civilian Life: Suicide Risk and Other Considerations; Social Work (Volume 61, Number 1)</a:t>
            </a:r>
          </a:p>
          <a:p>
            <a:endParaRPr lang="en-US" dirty="0"/>
          </a:p>
        </p:txBody>
      </p:sp>
      <p:sp>
        <p:nvSpPr>
          <p:cNvPr id="4" name="Slide Number Placeholder 3">
            <a:extLst>
              <a:ext uri="{FF2B5EF4-FFF2-40B4-BE49-F238E27FC236}">
                <a16:creationId xmlns:a16="http://schemas.microsoft.com/office/drawing/2014/main" id="{FBD62DF6-86AF-483E-8C18-0A65903B46DC}"/>
              </a:ext>
            </a:extLst>
          </p:cNvPr>
          <p:cNvSpPr>
            <a:spLocks noGrp="1"/>
          </p:cNvSpPr>
          <p:nvPr>
            <p:ph type="sldNum" sz="quarter" idx="12"/>
          </p:nvPr>
        </p:nvSpPr>
        <p:spPr/>
        <p:txBody>
          <a:bodyPr/>
          <a:lstStyle/>
          <a:p>
            <a:fld id="{48F63A3B-78C7-47BE-AE5E-E10140E04643}" type="slidenum">
              <a:rPr lang="en-US" smtClean="0"/>
              <a:t>38</a:t>
            </a:fld>
            <a:endParaRPr lang="en-US" dirty="0"/>
          </a:p>
        </p:txBody>
      </p:sp>
    </p:spTree>
    <p:extLst>
      <p:ext uri="{BB962C8B-B14F-4D97-AF65-F5344CB8AC3E}">
        <p14:creationId xmlns:p14="http://schemas.microsoft.com/office/powerpoint/2010/main" val="4118415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E81D-8C39-4F4A-8C52-35D575BCC93E}"/>
              </a:ext>
            </a:extLst>
          </p:cNvPr>
          <p:cNvSpPr>
            <a:spLocks noGrp="1"/>
          </p:cNvSpPr>
          <p:nvPr>
            <p:ph type="title"/>
          </p:nvPr>
        </p:nvSpPr>
        <p:spPr>
          <a:xfrm>
            <a:off x="4813299" y="490537"/>
            <a:ext cx="3968748" cy="1628775"/>
          </a:xfrm>
        </p:spPr>
        <p:txBody>
          <a:bodyPr anchor="b">
            <a:normAutofit/>
          </a:bodyPr>
          <a:lstStyle/>
          <a:p>
            <a:r>
              <a:rPr lang="en-US" sz="3500" dirty="0"/>
              <a:t>POLICE OFFICERS, FIRST RESPONDERS, AND SUICIDALITY</a:t>
            </a:r>
          </a:p>
        </p:txBody>
      </p:sp>
      <p:pic>
        <p:nvPicPr>
          <p:cNvPr id="36" name="Picture 35">
            <a:extLst>
              <a:ext uri="{FF2B5EF4-FFF2-40B4-BE49-F238E27FC236}">
                <a16:creationId xmlns:a16="http://schemas.microsoft.com/office/drawing/2014/main" id="{F6EB7A37-D76D-461E-BB9C-0DF90E007F99}"/>
              </a:ext>
            </a:extLst>
          </p:cNvPr>
          <p:cNvPicPr>
            <a:picLocks noChangeAspect="1"/>
          </p:cNvPicPr>
          <p:nvPr/>
        </p:nvPicPr>
        <p:blipFill rotWithShape="1">
          <a:blip r:embed="rId2">
            <a:duotone>
              <a:prstClr val="black"/>
              <a:srgbClr val="FF0066">
                <a:tint val="45000"/>
                <a:satMod val="400000"/>
              </a:srgbClr>
            </a:duotone>
          </a:blip>
          <a:srcRect l="52118" r="6873" b="1"/>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id="{DF47055D-F1CB-4AD1-9DE7-E76EF8B11F51}"/>
              </a:ext>
            </a:extLst>
          </p:cNvPr>
          <p:cNvSpPr>
            <a:spLocks noGrp="1"/>
          </p:cNvSpPr>
          <p:nvPr>
            <p:ph type="sldNum" sz="quarter" idx="12"/>
          </p:nvPr>
        </p:nvSpPr>
        <p:spPr>
          <a:xfrm>
            <a:off x="360759" y="6356350"/>
            <a:ext cx="514350" cy="365125"/>
          </a:xfrm>
        </p:spPr>
        <p:txBody>
          <a:bodyPr>
            <a:normAutofit/>
          </a:bodyPr>
          <a:lstStyle/>
          <a:p>
            <a:pPr algn="l" defTabSz="685800">
              <a:spcAft>
                <a:spcPts val="450"/>
              </a:spcAft>
            </a:pPr>
            <a:fld id="{48F63A3B-78C7-47BE-AE5E-E10140E04643}" type="slidenum">
              <a:rPr lang="en-US" sz="1000">
                <a:solidFill>
                  <a:srgbClr val="FFFFFF"/>
                </a:solidFill>
                <a:latin typeface="Calibri" panose="020F0502020204030204"/>
              </a:rPr>
              <a:pPr algn="l" defTabSz="685800">
                <a:spcAft>
                  <a:spcPts val="450"/>
                </a:spcAft>
              </a:pPr>
              <a:t>39</a:t>
            </a:fld>
            <a:endParaRPr lang="en-US" sz="1000" dirty="0">
              <a:solidFill>
                <a:srgbClr val="FFFFFF"/>
              </a:solidFill>
              <a:latin typeface="Calibri" panose="020F0502020204030204"/>
            </a:endParaRPr>
          </a:p>
        </p:txBody>
      </p:sp>
      <p:graphicFrame>
        <p:nvGraphicFramePr>
          <p:cNvPr id="35" name="Content Placeholder 2">
            <a:extLst>
              <a:ext uri="{FF2B5EF4-FFF2-40B4-BE49-F238E27FC236}">
                <a16:creationId xmlns:a16="http://schemas.microsoft.com/office/drawing/2014/main" id="{97FB76B4-5BE7-407C-BC25-6C5937191F4F}"/>
              </a:ext>
            </a:extLst>
          </p:cNvPr>
          <p:cNvGraphicFramePr>
            <a:graphicFrameLocks noGrp="1"/>
          </p:cNvGraphicFramePr>
          <p:nvPr>
            <p:ph idx="1"/>
            <p:extLst>
              <p:ext uri="{D42A27DB-BD31-4B8C-83A1-F6EECF244321}">
                <p14:modId xmlns:p14="http://schemas.microsoft.com/office/powerpoint/2010/main" val="3664511187"/>
              </p:ext>
            </p:extLst>
          </p:nvPr>
        </p:nvGraphicFramePr>
        <p:xfrm>
          <a:off x="4813300" y="2614612"/>
          <a:ext cx="3968747"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5588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4FB05A-C0D5-354B-B86D-4713669CBE4B}"/>
              </a:ext>
            </a:extLst>
          </p:cNvPr>
          <p:cNvSpPr txBox="1">
            <a:spLocks/>
          </p:cNvSpPr>
          <p:nvPr/>
        </p:nvSpPr>
        <p:spPr>
          <a:xfrm>
            <a:off x="360758" y="3752849"/>
            <a:ext cx="2687241" cy="245268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100" dirty="0">
                <a:solidFill>
                  <a:schemeClr val="tx1"/>
                </a:solidFill>
                <a:latin typeface="+mj-lt"/>
              </a:rPr>
              <a:t>SUICIDE DEFINITIONS</a:t>
            </a:r>
          </a:p>
        </p:txBody>
      </p:sp>
      <p:pic>
        <p:nvPicPr>
          <p:cNvPr id="9" name="Picture 8">
            <a:extLst>
              <a:ext uri="{FF2B5EF4-FFF2-40B4-BE49-F238E27FC236}">
                <a16:creationId xmlns:a16="http://schemas.microsoft.com/office/drawing/2014/main" id="{34228836-3BCB-4B5D-AF55-ED0E8B356C36}"/>
              </a:ext>
            </a:extLst>
          </p:cNvPr>
          <p:cNvPicPr>
            <a:picLocks noChangeAspect="1"/>
          </p:cNvPicPr>
          <p:nvPr/>
        </p:nvPicPr>
        <p:blipFill rotWithShape="1">
          <a:blip r:embed="rId2">
            <a:extLst>
              <a:ext uri="{28A0092B-C50C-407E-A947-70E740481C1C}">
                <a14:useLocalDpi xmlns:a14="http://schemas.microsoft.com/office/drawing/2010/main" val="0"/>
              </a:ext>
            </a:extLst>
          </a:blip>
          <a:srcRect t="12844" b="21440"/>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itle 1">
            <a:extLst>
              <a:ext uri="{FF2B5EF4-FFF2-40B4-BE49-F238E27FC236}">
                <a16:creationId xmlns:a16="http://schemas.microsoft.com/office/drawing/2014/main" id="{AB908B51-83AC-0446-956B-1167EE4776E3}"/>
              </a:ext>
            </a:extLst>
          </p:cNvPr>
          <p:cNvSpPr txBox="1">
            <a:spLocks/>
          </p:cNvSpPr>
          <p:nvPr/>
        </p:nvSpPr>
        <p:spPr>
          <a:xfrm>
            <a:off x="3428999" y="3581400"/>
            <a:ext cx="5356077" cy="3124200"/>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indent="-228600">
              <a:lnSpc>
                <a:spcPct val="90000"/>
              </a:lnSpc>
              <a:spcAft>
                <a:spcPts val="600"/>
              </a:spcAft>
              <a:buFont typeface="Arial" panose="020B0604020202020204" pitchFamily="34" charset="0"/>
              <a:buChar char="•"/>
            </a:pPr>
            <a:endParaRPr lang="en-US" sz="20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000" b="0" dirty="0">
                <a:solidFill>
                  <a:schemeClr val="tx1"/>
                </a:solidFill>
                <a:latin typeface="+mn-lt"/>
                <a:ea typeface="+mn-ea"/>
                <a:cs typeface="+mn-cs"/>
              </a:rPr>
              <a:t>Suicide is defined by Galaif, Sussman, Newcomb, &amp; Locke as a “Serious Health Problem”</a:t>
            </a:r>
          </a:p>
          <a:p>
            <a:pPr>
              <a:lnSpc>
                <a:spcPct val="90000"/>
              </a:lnSpc>
              <a:spcAft>
                <a:spcPts val="600"/>
              </a:spcAft>
            </a:pPr>
            <a:endParaRPr lang="en-US" sz="20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20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000" b="0" dirty="0">
                <a:solidFill>
                  <a:schemeClr val="tx1"/>
                </a:solidFill>
                <a:latin typeface="+mn-lt"/>
                <a:ea typeface="+mn-ea"/>
                <a:cs typeface="+mn-cs"/>
              </a:rPr>
              <a:t>Suicidality is the occurrence of suicidal thoughts or suicidal behavior</a:t>
            </a:r>
          </a:p>
          <a:p>
            <a:pPr indent="-228600">
              <a:lnSpc>
                <a:spcPct val="90000"/>
              </a:lnSpc>
              <a:spcAft>
                <a:spcPts val="600"/>
              </a:spcAft>
              <a:buFont typeface="Arial" panose="020B0604020202020204" pitchFamily="34" charset="0"/>
              <a:buChar char="•"/>
            </a:pPr>
            <a:endParaRPr lang="en-US" sz="12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200" b="0" dirty="0">
              <a:solidFill>
                <a:schemeClr val="tx1"/>
              </a:solidFill>
              <a:latin typeface="+mn-lt"/>
              <a:ea typeface="+mn-ea"/>
              <a:cs typeface="+mn-cs"/>
            </a:endParaRPr>
          </a:p>
          <a:p>
            <a:pPr>
              <a:lnSpc>
                <a:spcPct val="90000"/>
              </a:lnSpc>
              <a:spcAft>
                <a:spcPts val="600"/>
              </a:spcAft>
            </a:pPr>
            <a:r>
              <a:rPr lang="en-US" sz="1200" b="0" dirty="0">
                <a:solidFill>
                  <a:schemeClr val="tx1"/>
                </a:solidFill>
                <a:latin typeface="+mn-lt"/>
                <a:ea typeface="+mn-ea"/>
                <a:cs typeface="+mn-cs"/>
              </a:rPr>
              <a:t>Source: </a:t>
            </a:r>
            <a:r>
              <a:rPr lang="en-US" sz="1200" dirty="0">
                <a:solidFill>
                  <a:schemeClr val="tx1"/>
                </a:solidFill>
                <a:latin typeface="+mn-lt"/>
                <a:ea typeface="+mn-ea"/>
                <a:cs typeface="+mn-cs"/>
                <a:hlinkClick r:id="rId3"/>
              </a:rPr>
              <a:t>https://www.ncbi.nlm.nih.gov/pmc/articles/PMC3134404/</a:t>
            </a:r>
            <a:endParaRPr lang="en-US" sz="12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20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467475" y="624840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Prevention, Behavioral Health, and Best Practices</a:t>
            </a:r>
          </a:p>
        </p:txBody>
      </p:sp>
    </p:spTree>
    <p:extLst>
      <p:ext uri="{BB962C8B-B14F-4D97-AF65-F5344CB8AC3E}">
        <p14:creationId xmlns:p14="http://schemas.microsoft.com/office/powerpoint/2010/main" val="3793668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2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9" name="Straight Connector 2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Placeholder 5">
            <a:extLst>
              <a:ext uri="{FF2B5EF4-FFF2-40B4-BE49-F238E27FC236}">
                <a16:creationId xmlns:a16="http://schemas.microsoft.com/office/drawing/2014/main" id="{C7D96363-8809-48F6-99CF-54BB4C6C3EB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91" t="2130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F9DE0907-0AFC-41EC-9F8B-EEFECE642BC8}"/>
              </a:ext>
            </a:extLst>
          </p:cNvPr>
          <p:cNvSpPr>
            <a:spLocks noGrp="1"/>
          </p:cNvSpPr>
          <p:nvPr>
            <p:ph type="title"/>
          </p:nvPr>
        </p:nvSpPr>
        <p:spPr>
          <a:xfrm>
            <a:off x="501650" y="1678666"/>
            <a:ext cx="3066142" cy="2369093"/>
          </a:xfrm>
        </p:spPr>
        <p:txBody>
          <a:bodyPr vert="horz" lIns="91440" tIns="45720" rIns="91440" bIns="45720" rtlCol="0" anchor="b">
            <a:normAutofit/>
          </a:bodyPr>
          <a:lstStyle/>
          <a:p>
            <a:pPr algn="r" defTabSz="457200">
              <a:lnSpc>
                <a:spcPct val="90000"/>
              </a:lnSpc>
            </a:pPr>
            <a:r>
              <a:rPr lang="en-US" sz="3300" dirty="0"/>
              <a:t>HOMELESSNESS AND SUICIDALITY</a:t>
            </a:r>
            <a:br>
              <a:rPr lang="en-US" sz="3300" dirty="0"/>
            </a:br>
            <a:endParaRPr lang="en-US" sz="3300" dirty="0"/>
          </a:p>
        </p:txBody>
      </p:sp>
      <p:cxnSp>
        <p:nvCxnSpPr>
          <p:cNvPr id="61" name="Straight Connector 3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4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3"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13671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807F6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A3DD59-E2A0-4DBE-8542-566A10E1D162}"/>
              </a:ext>
            </a:extLst>
          </p:cNvPr>
          <p:cNvSpPr>
            <a:spLocks noGrp="1"/>
          </p:cNvSpPr>
          <p:nvPr>
            <p:ph type="title"/>
          </p:nvPr>
        </p:nvSpPr>
        <p:spPr>
          <a:xfrm>
            <a:off x="393192" y="4767072"/>
            <a:ext cx="4945641" cy="1625210"/>
          </a:xfrm>
        </p:spPr>
        <p:txBody>
          <a:bodyPr>
            <a:normAutofit/>
          </a:bodyPr>
          <a:lstStyle/>
          <a:p>
            <a:pPr algn="r"/>
            <a:r>
              <a:rPr lang="en-US" dirty="0">
                <a:solidFill>
                  <a:srgbClr val="FFFFFF"/>
                </a:solidFill>
              </a:rPr>
              <a:t>HOMELESSNESS</a:t>
            </a:r>
          </a:p>
        </p:txBody>
      </p:sp>
      <p:pic>
        <p:nvPicPr>
          <p:cNvPr id="8" name="Picture 7">
            <a:extLst>
              <a:ext uri="{FF2B5EF4-FFF2-40B4-BE49-F238E27FC236}">
                <a16:creationId xmlns:a16="http://schemas.microsoft.com/office/drawing/2014/main" id="{AC19088D-E077-43DA-BCDE-97D7898D0BCB}"/>
              </a:ext>
            </a:extLst>
          </p:cNvPr>
          <p:cNvPicPr>
            <a:picLocks noChangeAspect="1"/>
          </p:cNvPicPr>
          <p:nvPr/>
        </p:nvPicPr>
        <p:blipFill rotWithShape="1">
          <a:blip r:embed="rId2">
            <a:extLst>
              <a:ext uri="{28A0092B-C50C-407E-A947-70E740481C1C}">
                <a14:useLocalDpi xmlns:a14="http://schemas.microsoft.com/office/drawing/2010/main" val="0"/>
              </a:ext>
            </a:extLst>
          </a:blip>
          <a:srcRect l="6180" r="6182" b="2"/>
          <a:stretch/>
        </p:blipFill>
        <p:spPr>
          <a:xfrm>
            <a:off x="245660" y="321733"/>
            <a:ext cx="5293729" cy="4107392"/>
          </a:xfrm>
          <a:prstGeom prst="rect">
            <a:avLst/>
          </a:prstGeom>
        </p:spPr>
      </p:pic>
      <p:sp>
        <p:nvSpPr>
          <p:cNvPr id="11"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1C2F66-5287-4AC9-BBC5-A60AC6B2B58A}"/>
              </a:ext>
            </a:extLst>
          </p:cNvPr>
          <p:cNvSpPr>
            <a:spLocks noGrp="1"/>
          </p:cNvSpPr>
          <p:nvPr>
            <p:ph idx="1"/>
          </p:nvPr>
        </p:nvSpPr>
        <p:spPr>
          <a:xfrm>
            <a:off x="6021989" y="917725"/>
            <a:ext cx="2568554" cy="4852362"/>
          </a:xfrm>
        </p:spPr>
        <p:txBody>
          <a:bodyPr anchor="ctr">
            <a:normAutofit/>
          </a:bodyPr>
          <a:lstStyle/>
          <a:p>
            <a:pPr marL="0" indent="0">
              <a:buNone/>
            </a:pPr>
            <a:r>
              <a:rPr lang="en-US" sz="1700" dirty="0">
                <a:solidFill>
                  <a:srgbClr val="FFFFFF"/>
                </a:solidFill>
              </a:rPr>
              <a:t>According to HUD, there are 4 Broad Categories of Homelessness:</a:t>
            </a:r>
          </a:p>
          <a:p>
            <a:endParaRPr lang="en-US" sz="1700" dirty="0">
              <a:solidFill>
                <a:srgbClr val="FFFFFF"/>
              </a:solidFill>
            </a:endParaRPr>
          </a:p>
          <a:p>
            <a:r>
              <a:rPr lang="en-US" sz="1700" dirty="0">
                <a:solidFill>
                  <a:srgbClr val="FFFFFF"/>
                </a:solidFill>
              </a:rPr>
              <a:t>Individuals living in a place not fit for human habitation</a:t>
            </a:r>
          </a:p>
          <a:p>
            <a:r>
              <a:rPr lang="en-US" sz="1700" dirty="0">
                <a:solidFill>
                  <a:srgbClr val="FFFFFF"/>
                </a:solidFill>
              </a:rPr>
              <a:t>Individuals losing their night-time residence within 14 days</a:t>
            </a:r>
          </a:p>
          <a:p>
            <a:r>
              <a:rPr lang="en-US" sz="1700" dirty="0">
                <a:solidFill>
                  <a:srgbClr val="FFFFFF"/>
                </a:solidFill>
              </a:rPr>
              <a:t>Families with children or unaccompanied youth (up to age 24 years) unstably housed</a:t>
            </a:r>
          </a:p>
          <a:p>
            <a:r>
              <a:rPr lang="en-US" sz="1700" dirty="0">
                <a:solidFill>
                  <a:srgbClr val="FFFFFF"/>
                </a:solidFill>
              </a:rPr>
              <a:t>Individuals fleeing or attempting to flee domestic violence</a:t>
            </a:r>
          </a:p>
          <a:p>
            <a:endParaRPr lang="en-US" sz="1700" dirty="0">
              <a:solidFill>
                <a:srgbClr val="FFFFFF"/>
              </a:solidFill>
            </a:endParaRPr>
          </a:p>
        </p:txBody>
      </p:sp>
      <p:sp>
        <p:nvSpPr>
          <p:cNvPr id="4" name="Slide Number Placeholder 3">
            <a:extLst>
              <a:ext uri="{FF2B5EF4-FFF2-40B4-BE49-F238E27FC236}">
                <a16:creationId xmlns:a16="http://schemas.microsoft.com/office/drawing/2014/main" id="{5E661E45-A548-4FD9-93A6-BDEEB9C18B2B}"/>
              </a:ext>
            </a:extLst>
          </p:cNvPr>
          <p:cNvSpPr>
            <a:spLocks noGrp="1"/>
          </p:cNvSpPr>
          <p:nvPr>
            <p:ph type="sldNum" sz="quarter" idx="12"/>
          </p:nvPr>
        </p:nvSpPr>
        <p:spPr>
          <a:xfrm>
            <a:off x="7860293" y="6535157"/>
            <a:ext cx="730250" cy="274320"/>
          </a:xfrm>
        </p:spPr>
        <p:txBody>
          <a:bodyPr>
            <a:normAutofit/>
          </a:bodyPr>
          <a:lstStyle/>
          <a:p>
            <a:pPr>
              <a:spcAft>
                <a:spcPts val="600"/>
              </a:spcAft>
            </a:pPr>
            <a:fld id="{48F63A3B-78C7-47BE-AE5E-E10140E04643}" type="slidenum">
              <a:rPr lang="en-US">
                <a:solidFill>
                  <a:schemeClr val="tx1">
                    <a:lumMod val="50000"/>
                    <a:lumOff val="50000"/>
                  </a:schemeClr>
                </a:solidFill>
              </a:rPr>
              <a:pPr>
                <a:spcAft>
                  <a:spcPts val="600"/>
                </a:spcAft>
              </a:pPr>
              <a:t>41</a:t>
            </a:fld>
            <a:endParaRPr lang="en-US" dirty="0">
              <a:solidFill>
                <a:schemeClr val="tx1">
                  <a:lumMod val="50000"/>
                  <a:lumOff val="50000"/>
                </a:schemeClr>
              </a:solidFill>
            </a:endParaRPr>
          </a:p>
        </p:txBody>
      </p:sp>
    </p:spTree>
    <p:extLst>
      <p:ext uri="{BB962C8B-B14F-4D97-AF65-F5344CB8AC3E}">
        <p14:creationId xmlns:p14="http://schemas.microsoft.com/office/powerpoint/2010/main" val="3697412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DD8E1F2-A047-4190-B81D-F912B9545088}"/>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31562"/>
          <a:stretch/>
        </p:blipFill>
        <p:spPr>
          <a:xfrm>
            <a:off x="20" y="1"/>
            <a:ext cx="9143980" cy="6857999"/>
          </a:xfrm>
          <a:prstGeom prst="rect">
            <a:avLst/>
          </a:prstGeom>
        </p:spPr>
      </p:pic>
      <p:sp>
        <p:nvSpPr>
          <p:cNvPr id="2" name="Title 1">
            <a:extLst>
              <a:ext uri="{FF2B5EF4-FFF2-40B4-BE49-F238E27FC236}">
                <a16:creationId xmlns:a16="http://schemas.microsoft.com/office/drawing/2014/main" id="{8D4E8CCF-12B5-497F-8459-5A00BEF79D1B}"/>
              </a:ext>
            </a:extLst>
          </p:cNvPr>
          <p:cNvSpPr>
            <a:spLocks noGrp="1"/>
          </p:cNvSpPr>
          <p:nvPr>
            <p:ph type="title"/>
          </p:nvPr>
        </p:nvSpPr>
        <p:spPr>
          <a:xfrm>
            <a:off x="628650" y="1065862"/>
            <a:ext cx="2484873" cy="4726276"/>
          </a:xfrm>
        </p:spPr>
        <p:txBody>
          <a:bodyPr>
            <a:normAutofit/>
          </a:bodyPr>
          <a:lstStyle/>
          <a:p>
            <a:pPr algn="r"/>
            <a:r>
              <a:rPr lang="en-US" sz="2700" dirty="0">
                <a:solidFill>
                  <a:srgbClr val="FFFFFF"/>
                </a:solidFill>
              </a:rPr>
              <a:t>PREVALENCE OF PERSONS EXPERIENCING HOMELESSNESS</a:t>
            </a:r>
          </a:p>
        </p:txBody>
      </p:sp>
      <p:cxnSp>
        <p:nvCxnSpPr>
          <p:cNvPr id="3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63751A-85FD-411B-9012-549508FEE769}"/>
              </a:ext>
            </a:extLst>
          </p:cNvPr>
          <p:cNvSpPr>
            <a:spLocks noGrp="1"/>
          </p:cNvSpPr>
          <p:nvPr>
            <p:ph idx="1"/>
          </p:nvPr>
        </p:nvSpPr>
        <p:spPr>
          <a:xfrm>
            <a:off x="3866534" y="1065862"/>
            <a:ext cx="4308514" cy="5030138"/>
          </a:xfrm>
        </p:spPr>
        <p:txBody>
          <a:bodyPr anchor="ctr">
            <a:normAutofit/>
          </a:bodyPr>
          <a:lstStyle/>
          <a:p>
            <a:r>
              <a:rPr lang="en-US" sz="1800" dirty="0">
                <a:solidFill>
                  <a:srgbClr val="FFFFFF"/>
                </a:solidFill>
              </a:rPr>
              <a:t>HUD’s 2018 Annual Homeless Assessment Report to Congress reports national totals from Point In Time Counts (PIT)</a:t>
            </a:r>
          </a:p>
          <a:p>
            <a:r>
              <a:rPr lang="en-US" sz="1800" dirty="0">
                <a:solidFill>
                  <a:srgbClr val="FFFFFF"/>
                </a:solidFill>
              </a:rPr>
              <a:t>552,830 persons experienced homelessness on a single night in 2018, an increase of 0.3 percent since 2017. </a:t>
            </a:r>
          </a:p>
          <a:p>
            <a:r>
              <a:rPr lang="en-US" sz="1800" dirty="0">
                <a:solidFill>
                  <a:srgbClr val="FFFFFF"/>
                </a:solidFill>
              </a:rPr>
              <a:t>Homelessness among veterans fell 5.4 percent </a:t>
            </a:r>
          </a:p>
          <a:p>
            <a:r>
              <a:rPr lang="en-US" sz="1800" dirty="0">
                <a:solidFill>
                  <a:srgbClr val="FFFFFF"/>
                </a:solidFill>
              </a:rPr>
              <a:t>Homelessness experienced by families with children declined 2.7 percent nationwide since 2017</a:t>
            </a:r>
          </a:p>
          <a:p>
            <a:endParaRPr lang="en-US" sz="1600" dirty="0">
              <a:solidFill>
                <a:srgbClr val="FFFFFF"/>
              </a:solidFill>
            </a:endParaRPr>
          </a:p>
          <a:p>
            <a:pPr marL="0" indent="0">
              <a:buNone/>
            </a:pPr>
            <a:r>
              <a:rPr lang="en-US" sz="1600" dirty="0">
                <a:solidFill>
                  <a:srgbClr val="FFFFFF"/>
                </a:solidFill>
              </a:rPr>
              <a:t>Source:</a:t>
            </a:r>
          </a:p>
          <a:p>
            <a:pPr marL="0" indent="0">
              <a:buNone/>
            </a:pPr>
            <a:r>
              <a:rPr lang="en-US" sz="1600" dirty="0">
                <a:solidFill>
                  <a:srgbClr val="FFFFFF"/>
                </a:solidFill>
              </a:rPr>
              <a:t>https://www.hudexchange.info/news/hud-reports-homelessness-unchanged-in-u-s-in-2018-with-notable-declines-among-veterans-and-families-with-children/ Retrieved 7/15/2019</a:t>
            </a:r>
          </a:p>
          <a:p>
            <a:endParaRPr lang="en-US" sz="1600" dirty="0">
              <a:solidFill>
                <a:srgbClr val="FFFFFF"/>
              </a:solidFill>
            </a:endParaRPr>
          </a:p>
        </p:txBody>
      </p:sp>
      <p:sp>
        <p:nvSpPr>
          <p:cNvPr id="4" name="Slide Number Placeholder 3">
            <a:extLst>
              <a:ext uri="{FF2B5EF4-FFF2-40B4-BE49-F238E27FC236}">
                <a16:creationId xmlns:a16="http://schemas.microsoft.com/office/drawing/2014/main" id="{B9B2F069-BE27-4F2A-B106-06025BFF3C83}"/>
              </a:ext>
            </a:extLst>
          </p:cNvPr>
          <p:cNvSpPr>
            <a:spLocks noGrp="1"/>
          </p:cNvSpPr>
          <p:nvPr>
            <p:ph type="sldNum" sz="quarter" idx="12"/>
          </p:nvPr>
        </p:nvSpPr>
        <p:spPr>
          <a:xfrm>
            <a:off x="7839940" y="6356350"/>
            <a:ext cx="675409" cy="365125"/>
          </a:xfrm>
        </p:spPr>
        <p:txBody>
          <a:bodyPr>
            <a:normAutofit/>
          </a:bodyPr>
          <a:lstStyle/>
          <a:p>
            <a:pPr>
              <a:spcAft>
                <a:spcPts val="600"/>
              </a:spcAft>
            </a:pPr>
            <a:fld id="{48F63A3B-78C7-47BE-AE5E-E10140E04643}" type="slidenum">
              <a:rPr lang="en-US">
                <a:solidFill>
                  <a:srgbClr val="FFFFFF"/>
                </a:solidFill>
              </a:rPr>
              <a:pPr>
                <a:spcAft>
                  <a:spcPts val="600"/>
                </a:spcAft>
              </a:pPr>
              <a:t>42</a:t>
            </a:fld>
            <a:endParaRPr lang="en-US" dirty="0">
              <a:solidFill>
                <a:srgbClr val="FFFFFF"/>
              </a:solidFill>
            </a:endParaRPr>
          </a:p>
        </p:txBody>
      </p:sp>
    </p:spTree>
    <p:extLst>
      <p:ext uri="{BB962C8B-B14F-4D97-AF65-F5344CB8AC3E}">
        <p14:creationId xmlns:p14="http://schemas.microsoft.com/office/powerpoint/2010/main" val="199594074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Picture 5">
            <a:extLst>
              <a:ext uri="{FF2B5EF4-FFF2-40B4-BE49-F238E27FC236}">
                <a16:creationId xmlns:a16="http://schemas.microsoft.com/office/drawing/2014/main" id="{D945A5F1-C85F-41B1-A26A-C8D7961D51F6}"/>
              </a:ext>
            </a:extLst>
          </p:cNvPr>
          <p:cNvPicPr>
            <a:picLocks noChangeAspect="1"/>
          </p:cNvPicPr>
          <p:nvPr/>
        </p:nvPicPr>
        <p:blipFill rotWithShape="1">
          <a:blip r:embed="rId2">
            <a:extLst>
              <a:ext uri="{28A0092B-C50C-407E-A947-70E740481C1C}">
                <a14:useLocalDpi xmlns:a14="http://schemas.microsoft.com/office/drawing/2010/main" val="0"/>
              </a:ext>
            </a:extLst>
          </a:blip>
          <a:srcRect b="10465"/>
          <a:stretch/>
        </p:blipFill>
        <p:spPr>
          <a:xfrm>
            <a:off x="20" y="1282"/>
            <a:ext cx="9143980" cy="6856718"/>
          </a:xfrm>
          <a:prstGeom prst="rect">
            <a:avLst/>
          </a:prstGeom>
        </p:spPr>
      </p:pic>
      <p:sp>
        <p:nvSpPr>
          <p:cNvPr id="2" name="Slide Number Placeholder 1">
            <a:extLst>
              <a:ext uri="{FF2B5EF4-FFF2-40B4-BE49-F238E27FC236}">
                <a16:creationId xmlns:a16="http://schemas.microsoft.com/office/drawing/2014/main" id="{E71D65DD-5F91-4157-A718-56A8F3F4A16A}"/>
              </a:ext>
            </a:extLst>
          </p:cNvPr>
          <p:cNvSpPr>
            <a:spLocks noGrp="1"/>
          </p:cNvSpPr>
          <p:nvPr>
            <p:ph type="sldNum" sz="quarter" idx="12"/>
          </p:nvPr>
        </p:nvSpPr>
        <p:spPr>
          <a:xfrm>
            <a:off x="6457950" y="6356350"/>
            <a:ext cx="2057400" cy="365125"/>
          </a:xfrm>
        </p:spPr>
        <p:txBody>
          <a:bodyPr>
            <a:normAutofit/>
          </a:bodyPr>
          <a:lstStyle/>
          <a:p>
            <a:pPr>
              <a:spcAft>
                <a:spcPts val="600"/>
              </a:spcAft>
            </a:pPr>
            <a:fld id="{48F63A3B-78C7-47BE-AE5E-E10140E04643}" type="slidenum">
              <a:rPr lang="en-US">
                <a:solidFill>
                  <a:srgbClr val="FFFFFF"/>
                </a:solidFill>
              </a:rPr>
              <a:pPr>
                <a:spcAft>
                  <a:spcPts val="600"/>
                </a:spcAft>
              </a:pPr>
              <a:t>43</a:t>
            </a:fld>
            <a:endParaRPr lang="en-US" dirty="0">
              <a:solidFill>
                <a:srgbClr val="FFFFFF"/>
              </a:solidFill>
            </a:endParaRPr>
          </a:p>
        </p:txBody>
      </p:sp>
    </p:spTree>
    <p:extLst>
      <p:ext uri="{BB962C8B-B14F-4D97-AF65-F5344CB8AC3E}">
        <p14:creationId xmlns:p14="http://schemas.microsoft.com/office/powerpoint/2010/main" val="215968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8056"/>
            <a:ext cx="1440254" cy="2894124"/>
          </a:xfrm>
          <a:prstGeom prst="rect">
            <a:avLst/>
          </a:prstGeom>
          <a:solidFill>
            <a:srgbClr val="31455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6" name="Rectangle 3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3515821"/>
            <a:ext cx="1440253"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3" name="Picture 2">
            <a:extLst>
              <a:ext uri="{FF2B5EF4-FFF2-40B4-BE49-F238E27FC236}">
                <a16:creationId xmlns:a16="http://schemas.microsoft.com/office/drawing/2014/main" id="{6366CFF8-A340-451F-8188-A1663A741FC4}"/>
              </a:ext>
            </a:extLst>
          </p:cNvPr>
          <p:cNvPicPr>
            <a:picLocks noChangeAspect="1"/>
          </p:cNvPicPr>
          <p:nvPr/>
        </p:nvPicPr>
        <p:blipFill rotWithShape="1">
          <a:blip r:embed="rId2"/>
          <a:srcRect t="6905" r="2" b="6643"/>
          <a:stretch/>
        </p:blipFill>
        <p:spPr>
          <a:xfrm>
            <a:off x="1913382" y="448056"/>
            <a:ext cx="6885432" cy="5952744"/>
          </a:xfrm>
          <a:prstGeom prst="rect">
            <a:avLst/>
          </a:prstGeom>
        </p:spPr>
      </p:pic>
    </p:spTree>
    <p:extLst>
      <p:ext uri="{BB962C8B-B14F-4D97-AF65-F5344CB8AC3E}">
        <p14:creationId xmlns:p14="http://schemas.microsoft.com/office/powerpoint/2010/main" val="2524037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69A63-7260-4FCD-BC6D-0BD744CE2B95}"/>
              </a:ext>
            </a:extLst>
          </p:cNvPr>
          <p:cNvPicPr>
            <a:picLocks noChangeAspect="1"/>
          </p:cNvPicPr>
          <p:nvPr/>
        </p:nvPicPr>
        <p:blipFill rotWithShape="1">
          <a:blip r:embed="rId2"/>
          <a:srcRect l="4207" r="33098" b="1"/>
          <a:stretch/>
        </p:blipFill>
        <p:spPr>
          <a:xfrm>
            <a:off x="3088140" y="10"/>
            <a:ext cx="6055860" cy="6857990"/>
          </a:xfrm>
          <a:prstGeom prst="rect">
            <a:avLst/>
          </a:prstGeom>
        </p:spPr>
      </p:pic>
      <p:sp>
        <p:nvSpPr>
          <p:cNvPr id="21" name="Freeform: Shape 2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89485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5573380"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2E0D8A-57BC-4CB6-9EB7-0E9D57040167}"/>
              </a:ext>
            </a:extLst>
          </p:cNvPr>
          <p:cNvSpPr>
            <a:spLocks noGrp="1"/>
          </p:cNvSpPr>
          <p:nvPr>
            <p:ph type="title"/>
          </p:nvPr>
        </p:nvSpPr>
        <p:spPr>
          <a:xfrm>
            <a:off x="603504" y="365125"/>
            <a:ext cx="3949616" cy="1325563"/>
          </a:xfrm>
        </p:spPr>
        <p:txBody>
          <a:bodyPr>
            <a:normAutofit/>
          </a:bodyPr>
          <a:lstStyle/>
          <a:p>
            <a:r>
              <a:rPr lang="en-US" sz="2600" dirty="0"/>
              <a:t>HOMELESSNESS, TRAUMA, AND SUICIDALITY</a:t>
            </a:r>
            <a:br>
              <a:rPr lang="en-US" sz="2600" dirty="0"/>
            </a:br>
            <a:endParaRPr lang="en-US" sz="2600" dirty="0"/>
          </a:p>
        </p:txBody>
      </p:sp>
      <p:sp>
        <p:nvSpPr>
          <p:cNvPr id="3" name="Content Placeholder 2">
            <a:extLst>
              <a:ext uri="{FF2B5EF4-FFF2-40B4-BE49-F238E27FC236}">
                <a16:creationId xmlns:a16="http://schemas.microsoft.com/office/drawing/2014/main" id="{0F73E709-2A63-441E-BA32-F39D1AFDA80A}"/>
              </a:ext>
            </a:extLst>
          </p:cNvPr>
          <p:cNvSpPr>
            <a:spLocks noGrp="1"/>
          </p:cNvSpPr>
          <p:nvPr>
            <p:ph idx="1"/>
          </p:nvPr>
        </p:nvSpPr>
        <p:spPr>
          <a:xfrm>
            <a:off x="603504" y="1371601"/>
            <a:ext cx="3206496" cy="5121274"/>
          </a:xfrm>
        </p:spPr>
        <p:txBody>
          <a:bodyPr>
            <a:normAutofit lnSpcReduction="10000"/>
          </a:bodyPr>
          <a:lstStyle/>
          <a:p>
            <a:r>
              <a:rPr lang="en-US" sz="1200" dirty="0"/>
              <a:t>A 2012 study found suicide rates to be 10 times higher for homeless individuals as compared to the general population and more than half of the individuals experiencing homelessness had thoughts of suicide or have attempted suicide</a:t>
            </a:r>
          </a:p>
          <a:p>
            <a:endParaRPr lang="en-US" sz="1200" dirty="0"/>
          </a:p>
          <a:p>
            <a:r>
              <a:rPr lang="en-US" sz="1200" dirty="0"/>
              <a:t>In 2017, a study showed that more than 40% of teens experiencing homelessness struggled with depression.  School-aged children and youth who were homeless were 3 times more likely to attempt suicide</a:t>
            </a:r>
          </a:p>
          <a:p>
            <a:endParaRPr lang="en-US" sz="1200" dirty="0"/>
          </a:p>
          <a:p>
            <a:r>
              <a:rPr lang="en-US" sz="1200" dirty="0"/>
              <a:t>For programs receiving 330 (h) funding, the number of patients diagnosed with mental health conditions has increased each year with an increase in depression and other mood disorders</a:t>
            </a:r>
          </a:p>
          <a:p>
            <a:endParaRPr lang="en-US" sz="1200" dirty="0"/>
          </a:p>
          <a:p>
            <a:r>
              <a:rPr lang="en-US" sz="1200" dirty="0"/>
              <a:t>68% of individuals who are homeless reported they had experienced psychological distress in the past month (American Journal of Public Health. 2015/11)</a:t>
            </a:r>
          </a:p>
          <a:p>
            <a:pPr marL="0" indent="0">
              <a:buNone/>
            </a:pPr>
            <a:endParaRPr lang="en-US" sz="900" dirty="0"/>
          </a:p>
          <a:p>
            <a:pPr marL="0" indent="0">
              <a:buNone/>
            </a:pPr>
            <a:endParaRPr lang="en-US" sz="900" dirty="0"/>
          </a:p>
          <a:p>
            <a:pPr marL="0" indent="0">
              <a:buNone/>
            </a:pPr>
            <a:r>
              <a:rPr lang="en-US" sz="900" dirty="0"/>
              <a:t>Source: National Healthcare for the Homeless Council (2018), Suicide and Homelessness: Data Trends in Suicide and Mental Health Among Homeless Populations, www.nhch.org</a:t>
            </a:r>
          </a:p>
          <a:p>
            <a:endParaRPr lang="en-US" sz="900" dirty="0"/>
          </a:p>
        </p:txBody>
      </p:sp>
      <p:sp>
        <p:nvSpPr>
          <p:cNvPr id="4" name="Slide Number Placeholder 3">
            <a:extLst>
              <a:ext uri="{FF2B5EF4-FFF2-40B4-BE49-F238E27FC236}">
                <a16:creationId xmlns:a16="http://schemas.microsoft.com/office/drawing/2014/main" id="{B7EBD3A4-A3CE-4CA9-8CE8-DA52957D9D23}"/>
              </a:ext>
            </a:extLst>
          </p:cNvPr>
          <p:cNvSpPr>
            <a:spLocks noGrp="1"/>
          </p:cNvSpPr>
          <p:nvPr>
            <p:ph type="sldNum" sz="quarter" idx="12"/>
          </p:nvPr>
        </p:nvSpPr>
        <p:spPr>
          <a:xfrm>
            <a:off x="6714105" y="6356350"/>
            <a:ext cx="569214" cy="365125"/>
          </a:xfrm>
        </p:spPr>
        <p:txBody>
          <a:bodyPr anchor="ctr">
            <a:normAutofit/>
          </a:bodyPr>
          <a:lstStyle/>
          <a:p>
            <a:pPr>
              <a:spcAft>
                <a:spcPts val="600"/>
              </a:spcAft>
            </a:pPr>
            <a:fld id="{48F63A3B-78C7-47BE-AE5E-E10140E04643}" type="slidenum">
              <a:rPr lang="en-US">
                <a:solidFill>
                  <a:srgbClr val="FFFFFF">
                    <a:alpha val="80000"/>
                  </a:srgbClr>
                </a:solidFill>
              </a:rPr>
              <a:pPr>
                <a:spcAft>
                  <a:spcPts val="600"/>
                </a:spcAft>
              </a:pPr>
              <a:t>45</a:t>
            </a:fld>
            <a:endParaRPr lang="en-US" dirty="0">
              <a:solidFill>
                <a:srgbClr val="FFFFFF">
                  <a:alpha val="80000"/>
                </a:srgbClr>
              </a:solidFill>
            </a:endParaRPr>
          </a:p>
        </p:txBody>
      </p:sp>
    </p:spTree>
    <p:extLst>
      <p:ext uri="{BB962C8B-B14F-4D97-AF65-F5344CB8AC3E}">
        <p14:creationId xmlns:p14="http://schemas.microsoft.com/office/powerpoint/2010/main" val="179618952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37" name="Straight Connector 36">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Isosceles Triangle 44">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Isosceles Triangle 45">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8" name="Rectangle 47">
            <a:extLst>
              <a:ext uri="{FF2B5EF4-FFF2-40B4-BE49-F238E27FC236}">
                <a16:creationId xmlns:a16="http://schemas.microsoft.com/office/drawing/2014/main" id="{9179DE42-5613-4B35-A1E6-6CCBAA13C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EB898B32-3891-4C3A-8F58-C5969D2E90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6225"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4AE4806D-B8F9-4679-A68A-9BD21C01A3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0381"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54" name="Rectangle 23">
            <a:extLst>
              <a:ext uri="{FF2B5EF4-FFF2-40B4-BE49-F238E27FC236}">
                <a16:creationId xmlns:a16="http://schemas.microsoft.com/office/drawing/2014/main" id="{52FB45E9-914E-4471-AC87-E475CD5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4073"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5">
            <a:extLst>
              <a:ext uri="{FF2B5EF4-FFF2-40B4-BE49-F238E27FC236}">
                <a16:creationId xmlns:a16="http://schemas.microsoft.com/office/drawing/2014/main" id="{C310626D-5743-49D4-8F7D-88C4F8F05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05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3C195FC1-B568-4C72-9902-34CB35DDD7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215"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7">
            <a:extLst>
              <a:ext uri="{FF2B5EF4-FFF2-40B4-BE49-F238E27FC236}">
                <a16:creationId xmlns:a16="http://schemas.microsoft.com/office/drawing/2014/main" id="{EF2BDF77-362C-43F0-8CBB-A969EC2A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8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4BE96B01-3929-432D-B8C2-ADBCB74C2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6715"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Freeform: Shape 63">
            <a:extLst>
              <a:ext uri="{FF2B5EF4-FFF2-40B4-BE49-F238E27FC236}">
                <a16:creationId xmlns:a16="http://schemas.microsoft.com/office/drawing/2014/main" id="{2A6FCDE6-CDE2-4C51-B18E-A95CFB679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2215" y="-8467"/>
            <a:ext cx="6881785" cy="6866467"/>
          </a:xfrm>
          <a:custGeom>
            <a:avLst/>
            <a:gdLst>
              <a:gd name="connsiteX0" fmla="*/ 0 w 9175713"/>
              <a:gd name="connsiteY0" fmla="*/ 0 h 6866467"/>
              <a:gd name="connsiteX1" fmla="*/ 1249825 w 9175713"/>
              <a:gd name="connsiteY1" fmla="*/ 0 h 6866467"/>
              <a:gd name="connsiteX2" fmla="*/ 1249825 w 9175713"/>
              <a:gd name="connsiteY2" fmla="*/ 8467 h 6866467"/>
              <a:gd name="connsiteX3" fmla="*/ 9175713 w 9175713"/>
              <a:gd name="connsiteY3" fmla="*/ 8467 h 6866467"/>
              <a:gd name="connsiteX4" fmla="*/ 9175713 w 9175713"/>
              <a:gd name="connsiteY4" fmla="*/ 6866467 h 6866467"/>
              <a:gd name="connsiteX5" fmla="*/ 1249825 w 9175713"/>
              <a:gd name="connsiteY5" fmla="*/ 6866467 h 6866467"/>
              <a:gd name="connsiteX6" fmla="*/ 1109382 w 9175713"/>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939EC5-88B8-4738-8A8B-41ADFB677899}"/>
              </a:ext>
            </a:extLst>
          </p:cNvPr>
          <p:cNvSpPr>
            <a:spLocks noGrp="1"/>
          </p:cNvSpPr>
          <p:nvPr>
            <p:ph type="title"/>
          </p:nvPr>
        </p:nvSpPr>
        <p:spPr>
          <a:xfrm>
            <a:off x="3314352" y="1020871"/>
            <a:ext cx="5220569" cy="2849671"/>
          </a:xfrm>
        </p:spPr>
        <p:txBody>
          <a:bodyPr vert="horz" lIns="91440" tIns="45720" rIns="91440" bIns="45720" rtlCol="0" anchor="b">
            <a:normAutofit/>
          </a:bodyPr>
          <a:lstStyle/>
          <a:p>
            <a:pPr defTabSz="457200"/>
            <a:r>
              <a:rPr lang="en-US" sz="5200" dirty="0">
                <a:solidFill>
                  <a:srgbClr val="FFFFFF"/>
                </a:solidFill>
              </a:rPr>
              <a:t>SUICIDE PREVENTION</a:t>
            </a:r>
            <a:br>
              <a:rPr lang="en-US" sz="5200" dirty="0">
                <a:solidFill>
                  <a:srgbClr val="FFFFFF"/>
                </a:solidFill>
              </a:rPr>
            </a:br>
            <a:endParaRPr lang="en-US" sz="5200" dirty="0">
              <a:solidFill>
                <a:srgbClr val="FFFFFF"/>
              </a:solidFill>
            </a:endParaRPr>
          </a:p>
        </p:txBody>
      </p:sp>
      <p:sp>
        <p:nvSpPr>
          <p:cNvPr id="66" name="Isosceles Triangle 65">
            <a:extLst>
              <a:ext uri="{FF2B5EF4-FFF2-40B4-BE49-F238E27FC236}">
                <a16:creationId xmlns:a16="http://schemas.microsoft.com/office/drawing/2014/main" id="{9D2E8756-2465-473A-BA2A-2DB1D6224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19339" y="3294792"/>
            <a:ext cx="220660" cy="13982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7066301"/>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28650" y="365125"/>
            <a:ext cx="3938487" cy="2073275"/>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lnSpc>
                <a:spcPct val="90000"/>
              </a:lnSpc>
              <a:spcAft>
                <a:spcPts val="600"/>
              </a:spcAft>
            </a:pPr>
            <a:r>
              <a:rPr lang="en-US" sz="3100" dirty="0">
                <a:solidFill>
                  <a:schemeClr val="tx1"/>
                </a:solidFill>
                <a:latin typeface="+mj-lt"/>
              </a:rPr>
              <a:t>SUICIDE PREVENTION</a:t>
            </a:r>
          </a:p>
          <a:p>
            <a:pPr algn="ctr">
              <a:lnSpc>
                <a:spcPct val="90000"/>
              </a:lnSpc>
              <a:spcAft>
                <a:spcPts val="600"/>
              </a:spcAft>
            </a:pPr>
            <a:endParaRPr lang="en-US" sz="3100" dirty="0">
              <a:solidFill>
                <a:schemeClr val="tx1"/>
              </a:solidFill>
              <a:latin typeface="+mj-lt"/>
            </a:endParaRPr>
          </a:p>
          <a:p>
            <a:pPr algn="ctr">
              <a:lnSpc>
                <a:spcPct val="90000"/>
              </a:lnSpc>
              <a:spcAft>
                <a:spcPts val="600"/>
              </a:spcAft>
            </a:pPr>
            <a:r>
              <a:rPr lang="en-US" sz="3100" dirty="0">
                <a:solidFill>
                  <a:schemeClr val="tx1"/>
                </a:solidFill>
                <a:latin typeface="+mj-lt"/>
              </a:rPr>
              <a:t> </a:t>
            </a:r>
            <a:r>
              <a:rPr lang="en-US" sz="3100" dirty="0">
                <a:solidFill>
                  <a:schemeClr val="tx1"/>
                </a:solidFill>
                <a:highlight>
                  <a:srgbClr val="00FFFF"/>
                </a:highlight>
                <a:latin typeface="+mj-lt"/>
              </a:rPr>
              <a:t>POLLING QUESTION</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628649" y="2537554"/>
            <a:ext cx="3938487" cy="4015645"/>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r>
              <a:rPr lang="en-US" sz="2400" b="0" dirty="0">
                <a:solidFill>
                  <a:schemeClr val="tx1"/>
                </a:solidFill>
                <a:latin typeface="+mn-lt"/>
                <a:ea typeface="+mn-ea"/>
                <a:cs typeface="+mn-cs"/>
              </a:rPr>
              <a:t>WHAT IS BEST PRACTICES FOR SUICIDE PREVENTION?</a:t>
            </a:r>
          </a:p>
          <a:p>
            <a:pPr lvl="0"/>
            <a:endParaRPr lang="en-US" sz="2400" b="0" dirty="0">
              <a:solidFill>
                <a:schemeClr val="tx1"/>
              </a:solidFill>
              <a:latin typeface="+mn-lt"/>
              <a:ea typeface="+mn-ea"/>
              <a:cs typeface="+mn-cs"/>
            </a:endParaRPr>
          </a:p>
          <a:p>
            <a:pPr marL="457200" lvl="0" indent="-457200">
              <a:buFont typeface="+mj-lt"/>
              <a:buAutoNum type="arabicPeriod"/>
            </a:pPr>
            <a:r>
              <a:rPr lang="en-US" sz="2400" b="0" dirty="0">
                <a:solidFill>
                  <a:schemeClr val="tx1"/>
                </a:solidFill>
                <a:latin typeface="+mn-lt"/>
                <a:ea typeface="+mn-ea"/>
                <a:cs typeface="+mn-cs"/>
              </a:rPr>
              <a:t>Screening all individuals for suicidality</a:t>
            </a:r>
          </a:p>
          <a:p>
            <a:pPr marL="457200" lvl="0" indent="-457200">
              <a:buFont typeface="+mj-lt"/>
              <a:buAutoNum type="arabicPeriod"/>
            </a:pPr>
            <a:r>
              <a:rPr lang="en-US" sz="2400" b="0" dirty="0">
                <a:solidFill>
                  <a:schemeClr val="tx1"/>
                </a:solidFill>
                <a:latin typeface="+mn-lt"/>
                <a:ea typeface="+mn-ea"/>
                <a:cs typeface="+mn-cs"/>
              </a:rPr>
              <a:t>Screening high-risk individuals for suicidality</a:t>
            </a:r>
          </a:p>
          <a:p>
            <a:pPr marL="457200" lvl="0" indent="-457200">
              <a:buFont typeface="+mj-lt"/>
              <a:buAutoNum type="arabicPeriod"/>
            </a:pPr>
            <a:r>
              <a:rPr lang="en-US" sz="2400" b="0" dirty="0">
                <a:solidFill>
                  <a:schemeClr val="tx1"/>
                </a:solidFill>
                <a:latin typeface="+mn-lt"/>
                <a:ea typeface="+mn-ea"/>
                <a:cs typeface="+mn-cs"/>
              </a:rPr>
              <a:t>Screening all teens for suicidality</a:t>
            </a:r>
          </a:p>
          <a:p>
            <a:pPr lvl="0"/>
            <a:endParaRPr lang="en-US" sz="2400" b="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11138AD7-1524-40F5-BC54-8CC051A8559F}"/>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29415"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477000" y="637032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Prevention, Behavioral Health, and Best Practices</a:t>
            </a:r>
          </a:p>
        </p:txBody>
      </p:sp>
    </p:spTree>
    <p:extLst>
      <p:ext uri="{BB962C8B-B14F-4D97-AF65-F5344CB8AC3E}">
        <p14:creationId xmlns:p14="http://schemas.microsoft.com/office/powerpoint/2010/main" val="2634991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B9609D-8240-4658-B6D1-743854B6C559}"/>
              </a:ext>
            </a:extLst>
          </p:cNvPr>
          <p:cNvSpPr>
            <a:spLocks noGrp="1"/>
          </p:cNvSpPr>
          <p:nvPr>
            <p:ph type="title"/>
          </p:nvPr>
        </p:nvSpPr>
        <p:spPr>
          <a:xfrm>
            <a:off x="489360" y="1382486"/>
            <a:ext cx="2660686" cy="4093028"/>
          </a:xfrm>
        </p:spPr>
        <p:txBody>
          <a:bodyPr anchor="ctr">
            <a:normAutofit/>
          </a:bodyPr>
          <a:lstStyle/>
          <a:p>
            <a:r>
              <a:rPr lang="en-US" sz="3200" dirty="0"/>
              <a:t>SUICIDE PREVENTION</a:t>
            </a:r>
            <a:br>
              <a:rPr lang="en-US" sz="3200" dirty="0"/>
            </a:br>
            <a:endParaRPr lang="en-US" sz="3200" dirty="0"/>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950" y="-8467"/>
            <a:ext cx="3575050" cy="6866467"/>
            <a:chOff x="7425267" y="-8467"/>
            <a:chExt cx="4766733" cy="6866467"/>
          </a:xfrm>
        </p:grpSpPr>
        <p:cxnSp>
          <p:nvCxnSpPr>
            <p:cNvPr id="12"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289" y="0"/>
            <a:ext cx="466071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E9C8D60D-A952-431E-A61E-718BC7B2F2A6}"/>
              </a:ext>
            </a:extLst>
          </p:cNvPr>
          <p:cNvGraphicFramePr>
            <a:graphicFrameLocks noGrp="1"/>
          </p:cNvGraphicFramePr>
          <p:nvPr>
            <p:ph idx="1"/>
            <p:extLst>
              <p:ext uri="{D42A27DB-BD31-4B8C-83A1-F6EECF244321}">
                <p14:modId xmlns:p14="http://schemas.microsoft.com/office/powerpoint/2010/main" val="881152640"/>
              </p:ext>
            </p:extLst>
          </p:nvPr>
        </p:nvGraphicFramePr>
        <p:xfrm>
          <a:off x="3687414" y="944563"/>
          <a:ext cx="4971603"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692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65032"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599781" y="3681413"/>
            <a:ext cx="3572669"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93473"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947"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6616"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8241"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6115" y="3589867"/>
            <a:ext cx="1362870"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D2D80ED-5921-483D-A44C-D69F52A9E4FD}"/>
              </a:ext>
            </a:extLst>
          </p:cNvPr>
          <p:cNvSpPr>
            <a:spLocks noGrp="1"/>
          </p:cNvSpPr>
          <p:nvPr>
            <p:ph type="title"/>
          </p:nvPr>
        </p:nvSpPr>
        <p:spPr>
          <a:xfrm>
            <a:off x="508000" y="609600"/>
            <a:ext cx="2882531" cy="5175624"/>
          </a:xfrm>
        </p:spPr>
        <p:txBody>
          <a:bodyPr anchor="ctr">
            <a:normAutofit/>
          </a:bodyPr>
          <a:lstStyle/>
          <a:p>
            <a:r>
              <a:rPr lang="en-US" dirty="0">
                <a:solidFill>
                  <a:schemeClr val="tx1">
                    <a:lumMod val="85000"/>
                    <a:lumOff val="15000"/>
                  </a:schemeClr>
                </a:solidFill>
              </a:rPr>
              <a:t>SUICIDE PREVENTION</a:t>
            </a:r>
            <a:br>
              <a:rPr lang="en-US" dirty="0">
                <a:solidFill>
                  <a:schemeClr val="tx1">
                    <a:lumMod val="85000"/>
                    <a:lumOff val="15000"/>
                  </a:schemeClr>
                </a:solidFill>
              </a:rPr>
            </a:br>
            <a:endParaRPr lang="en-US" dirty="0">
              <a:solidFill>
                <a:schemeClr val="tx1">
                  <a:lumMod val="85000"/>
                  <a:lumOff val="15000"/>
                </a:schemeClr>
              </a:solidFill>
            </a:endParaRP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1615" y="-8467"/>
            <a:ext cx="5332385"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E7860D9B-BB82-499F-BE1F-4F1EA1E78E33}"/>
              </a:ext>
            </a:extLst>
          </p:cNvPr>
          <p:cNvSpPr>
            <a:spLocks noGrp="1"/>
          </p:cNvSpPr>
          <p:nvPr>
            <p:ph idx="1"/>
          </p:nvPr>
        </p:nvSpPr>
        <p:spPr>
          <a:xfrm>
            <a:off x="4587063" y="609600"/>
            <a:ext cx="4133472" cy="6019799"/>
          </a:xfrm>
        </p:spPr>
        <p:txBody>
          <a:bodyPr anchor="ctr">
            <a:normAutofit lnSpcReduction="10000"/>
          </a:bodyPr>
          <a:lstStyle/>
          <a:p>
            <a:pPr marL="0" indent="0">
              <a:buNone/>
            </a:pPr>
            <a:r>
              <a:rPr lang="en-US" sz="2000" dirty="0">
                <a:solidFill>
                  <a:srgbClr val="FFFFFF"/>
                </a:solidFill>
              </a:rPr>
              <a:t>SCREENING FOR SUICIDE RISK</a:t>
            </a:r>
          </a:p>
          <a:p>
            <a:endParaRPr lang="en-US" sz="2000" dirty="0">
              <a:solidFill>
                <a:srgbClr val="FFFFFF"/>
              </a:solidFill>
            </a:endParaRPr>
          </a:p>
          <a:p>
            <a:r>
              <a:rPr lang="en-US" sz="2000" dirty="0">
                <a:solidFill>
                  <a:srgbClr val="FFFFFF"/>
                </a:solidFill>
              </a:rPr>
              <a:t>There are many tools for screening persons at risk.</a:t>
            </a:r>
          </a:p>
          <a:p>
            <a:endParaRPr lang="en-US" sz="2000" dirty="0">
              <a:solidFill>
                <a:srgbClr val="FFFFFF"/>
              </a:solidFill>
            </a:endParaRPr>
          </a:p>
          <a:p>
            <a:r>
              <a:rPr lang="en-US" sz="2000" dirty="0">
                <a:solidFill>
                  <a:srgbClr val="FFFFFF"/>
                </a:solidFill>
              </a:rPr>
              <a:t>“…it is important to have resources and systems in place to connect anyone identified as being at risk to appropriate follow-up care and assistance.”</a:t>
            </a:r>
          </a:p>
          <a:p>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endParaRPr lang="en-US" dirty="0">
              <a:solidFill>
                <a:srgbClr val="FFFFFF"/>
              </a:solidFill>
            </a:endParaRPr>
          </a:p>
          <a:p>
            <a:pPr marL="0" indent="0">
              <a:buNone/>
            </a:pPr>
            <a:r>
              <a:rPr lang="en-US" dirty="0">
                <a:solidFill>
                  <a:srgbClr val="FFFFFF"/>
                </a:solidFill>
              </a:rPr>
              <a:t>Source:  Suicide Prevention Resource Center, http://www.sprc.org/comprehensive-approach/identify-assist</a:t>
            </a:r>
          </a:p>
          <a:p>
            <a:endParaRPr lang="en-US" dirty="0">
              <a:solidFill>
                <a:srgbClr val="FFFFFF"/>
              </a:solidFill>
            </a:endParaRPr>
          </a:p>
        </p:txBody>
      </p:sp>
    </p:spTree>
    <p:extLst>
      <p:ext uri="{BB962C8B-B14F-4D97-AF65-F5344CB8AC3E}">
        <p14:creationId xmlns:p14="http://schemas.microsoft.com/office/powerpoint/2010/main" val="160151059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3C8B55-2B66-4D07-A1B3-F8B9BB937368}"/>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9223"/>
          <a:stretch/>
        </p:blipFill>
        <p:spPr>
          <a:xfrm>
            <a:off x="15" y="857257"/>
            <a:ext cx="9143985" cy="5143493"/>
          </a:xfrm>
          <a:prstGeom prst="rect">
            <a:avLst/>
          </a:prstGeom>
        </p:spPr>
      </p:pic>
      <p:sp>
        <p:nvSpPr>
          <p:cNvPr id="12"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9" y="1098133"/>
            <a:ext cx="3249230" cy="4422557"/>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5812489" y="1337448"/>
            <a:ext cx="2819430" cy="1008731"/>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defTabSz="685800">
              <a:lnSpc>
                <a:spcPct val="90000"/>
              </a:lnSpc>
              <a:spcAft>
                <a:spcPts val="450"/>
              </a:spcAft>
            </a:pPr>
            <a:r>
              <a:rPr lang="en-US" sz="3000" dirty="0">
                <a:solidFill>
                  <a:prstClr val="black"/>
                </a:solidFill>
                <a:latin typeface="Calibri Light" panose="020F0302020204030204"/>
              </a:rPr>
              <a:t>SUICIDE DEFINITIONS</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5715000" y="2286000"/>
            <a:ext cx="3110359" cy="3246121"/>
          </a:xfrm>
          <a:prstGeom prst="rect">
            <a:avLst/>
          </a:prstGeom>
        </p:spPr>
        <p:txBody>
          <a:bodyPr vert="horz" lIns="68580" tIns="34290" rIns="68580" bIns="34290" rtlCol="0">
            <a:normAutofit fontScale="92500"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257175" indent="-171450" defTabSz="685800">
              <a:lnSpc>
                <a:spcPct val="90000"/>
              </a:lnSpc>
              <a:spcAft>
                <a:spcPts val="450"/>
              </a:spcAft>
              <a:buFont typeface="Arial" panose="020B0604020202020204" pitchFamily="34" charset="0"/>
              <a:buChar char="•"/>
            </a:pPr>
            <a:r>
              <a:rPr lang="en-US" sz="1600" b="0" dirty="0">
                <a:solidFill>
                  <a:prstClr val="black"/>
                </a:solidFill>
                <a:latin typeface="Calibri" panose="020F0502020204030204"/>
              </a:rPr>
              <a:t>Defined as death caused by self-directed injurious behavior.  There is an</a:t>
            </a:r>
            <a:r>
              <a:rPr lang="en-US" sz="1600" dirty="0">
                <a:solidFill>
                  <a:prstClr val="black"/>
                </a:solidFill>
                <a:latin typeface="Calibri" panose="020F0502020204030204"/>
              </a:rPr>
              <a:t> intent </a:t>
            </a:r>
            <a:r>
              <a:rPr lang="en-US" sz="1600" b="0" dirty="0">
                <a:solidFill>
                  <a:prstClr val="black"/>
                </a:solidFill>
                <a:latin typeface="Calibri" panose="020F0502020204030204"/>
              </a:rPr>
              <a:t>to die as a result of the behavior.</a:t>
            </a:r>
          </a:p>
          <a:p>
            <a:pPr marL="257175" indent="-171450" defTabSz="685800">
              <a:lnSpc>
                <a:spcPct val="90000"/>
              </a:lnSpc>
              <a:spcAft>
                <a:spcPts val="450"/>
              </a:spcAft>
              <a:buFont typeface="Arial" panose="020B0604020202020204" pitchFamily="34" charset="0"/>
              <a:buChar char="•"/>
            </a:pPr>
            <a:r>
              <a:rPr lang="en-US" sz="1600" b="0" dirty="0">
                <a:solidFill>
                  <a:prstClr val="black"/>
                </a:solidFill>
                <a:latin typeface="Calibri" panose="020F0502020204030204"/>
              </a:rPr>
              <a:t>A Suicide Attempt is a non-fatal, self-directed, potentially injurious behavior with</a:t>
            </a:r>
            <a:r>
              <a:rPr lang="en-US" sz="1600" dirty="0">
                <a:solidFill>
                  <a:prstClr val="black"/>
                </a:solidFill>
                <a:latin typeface="Calibri" panose="020F0502020204030204"/>
              </a:rPr>
              <a:t> intent </a:t>
            </a:r>
            <a:r>
              <a:rPr lang="en-US" sz="1600" b="0" dirty="0">
                <a:solidFill>
                  <a:prstClr val="black"/>
                </a:solidFill>
                <a:latin typeface="Calibri" panose="020F0502020204030204"/>
              </a:rPr>
              <a:t>to die as a result of the behavior.  An attempt might not result in injury.</a:t>
            </a:r>
          </a:p>
          <a:p>
            <a:pPr marL="257175" indent="-171450" defTabSz="685800">
              <a:lnSpc>
                <a:spcPct val="90000"/>
              </a:lnSpc>
              <a:spcAft>
                <a:spcPts val="450"/>
              </a:spcAft>
              <a:buFont typeface="Arial" panose="020B0604020202020204" pitchFamily="34" charset="0"/>
              <a:buChar char="•"/>
            </a:pPr>
            <a:r>
              <a:rPr lang="en-US" sz="1600" b="0" dirty="0">
                <a:solidFill>
                  <a:prstClr val="black"/>
                </a:solidFill>
                <a:latin typeface="Calibri" panose="020F0502020204030204"/>
              </a:rPr>
              <a:t>Suicidal Ideation refers to thinking about, considering, or planning suicide.</a:t>
            </a:r>
            <a:endParaRPr lang="en-US" sz="1575" dirty="0">
              <a:solidFill>
                <a:prstClr val="black"/>
              </a:solidFill>
              <a:latin typeface="Calibri" panose="020F0502020204030204"/>
            </a:endParaRPr>
          </a:p>
          <a:p>
            <a:pPr defTabSz="685800">
              <a:lnSpc>
                <a:spcPct val="90000"/>
              </a:lnSpc>
              <a:spcAft>
                <a:spcPts val="450"/>
              </a:spcAft>
            </a:pPr>
            <a:r>
              <a:rPr lang="en-US" sz="1575" dirty="0">
                <a:solidFill>
                  <a:prstClr val="black"/>
                </a:solidFill>
                <a:latin typeface="Calibri" panose="020F0502020204030204"/>
              </a:rPr>
              <a:t>Source: </a:t>
            </a:r>
            <a:r>
              <a:rPr lang="en-US" sz="1575" dirty="0">
                <a:solidFill>
                  <a:prstClr val="black"/>
                </a:solidFill>
                <a:latin typeface="Calibri" panose="020F0502020204030204"/>
                <a:hlinkClick r:id="rId3"/>
              </a:rPr>
              <a:t>https://www.nimh.nih.gov/health/stastics/suicide.shtml#part_154968</a:t>
            </a:r>
            <a:endParaRPr lang="en-US" sz="1575"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endParaRPr lang="en-US" sz="1125" dirty="0">
              <a:solidFill>
                <a:prstClr val="black"/>
              </a:solidFill>
              <a:latin typeface="Calibri" panose="020F0502020204030204"/>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5879307" y="5543550"/>
            <a:ext cx="1778794" cy="1714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sz="900" dirty="0">
              <a:solidFill>
                <a:prstClr val="white"/>
              </a:solidFill>
              <a:latin typeface="Calibri Light" panose="020F0302020204030204"/>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5993607" y="5543550"/>
            <a:ext cx="1778794" cy="2857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450"/>
              </a:spcAft>
            </a:pPr>
            <a:endParaRPr lang="en-US" sz="9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3768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1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Shape 2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0D10CA6-E7DA-4686-BEA8-40E0CEA61340}"/>
              </a:ext>
            </a:extLst>
          </p:cNvPr>
          <p:cNvSpPr>
            <a:spLocks noGrp="1"/>
          </p:cNvSpPr>
          <p:nvPr>
            <p:ph type="title"/>
          </p:nvPr>
        </p:nvSpPr>
        <p:spPr>
          <a:xfrm>
            <a:off x="5386292" y="609600"/>
            <a:ext cx="3384742" cy="2227730"/>
          </a:xfrm>
        </p:spPr>
        <p:txBody>
          <a:bodyPr anchor="ctr">
            <a:normAutofit/>
          </a:bodyPr>
          <a:lstStyle/>
          <a:p>
            <a:r>
              <a:rPr lang="en-US" dirty="0">
                <a:solidFill>
                  <a:srgbClr val="FFFFFF"/>
                </a:solidFill>
              </a:rPr>
              <a:t>SUICIDE PREVENTION</a:t>
            </a:r>
            <a:br>
              <a:rPr lang="en-US" dirty="0">
                <a:solidFill>
                  <a:srgbClr val="FFFFFF"/>
                </a:solidFill>
              </a:rPr>
            </a:br>
            <a:endParaRPr lang="en-US" dirty="0">
              <a:solidFill>
                <a:srgbClr val="FFFFFF"/>
              </a:solidFill>
            </a:endParaRPr>
          </a:p>
        </p:txBody>
      </p:sp>
      <p:pic>
        <p:nvPicPr>
          <p:cNvPr id="7" name="Picture 6">
            <a:extLst>
              <a:ext uri="{FF2B5EF4-FFF2-40B4-BE49-F238E27FC236}">
                <a16:creationId xmlns:a16="http://schemas.microsoft.com/office/drawing/2014/main" id="{6D431357-A2CD-412D-AC84-159F3C49A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38" y="1947022"/>
            <a:ext cx="2892580" cy="3052854"/>
          </a:xfrm>
          <a:prstGeom prst="rect">
            <a:avLst/>
          </a:prstGeom>
        </p:spPr>
      </p:pic>
      <p:sp>
        <p:nvSpPr>
          <p:cNvPr id="3" name="Content Placeholder 2">
            <a:extLst>
              <a:ext uri="{FF2B5EF4-FFF2-40B4-BE49-F238E27FC236}">
                <a16:creationId xmlns:a16="http://schemas.microsoft.com/office/drawing/2014/main" id="{AB926E1B-2E91-433E-8A72-08831F07E54C}"/>
              </a:ext>
            </a:extLst>
          </p:cNvPr>
          <p:cNvSpPr>
            <a:spLocks noGrp="1"/>
          </p:cNvSpPr>
          <p:nvPr>
            <p:ph idx="1"/>
          </p:nvPr>
        </p:nvSpPr>
        <p:spPr>
          <a:xfrm>
            <a:off x="5386293" y="2209800"/>
            <a:ext cx="3384741" cy="4724400"/>
          </a:xfrm>
        </p:spPr>
        <p:txBody>
          <a:bodyPr anchor="t">
            <a:normAutofit fontScale="92500"/>
          </a:bodyPr>
          <a:lstStyle/>
          <a:p>
            <a:pPr marL="0" indent="0">
              <a:lnSpc>
                <a:spcPct val="90000"/>
              </a:lnSpc>
              <a:buNone/>
            </a:pPr>
            <a:r>
              <a:rPr lang="en-US" sz="1600" dirty="0">
                <a:solidFill>
                  <a:srgbClr val="FFFFFF"/>
                </a:solidFill>
              </a:rPr>
              <a:t>Programs that are more effective:</a:t>
            </a:r>
          </a:p>
          <a:p>
            <a:pPr>
              <a:lnSpc>
                <a:spcPct val="90000"/>
              </a:lnSpc>
            </a:pPr>
            <a:endParaRPr lang="en-US" sz="1600" dirty="0">
              <a:solidFill>
                <a:srgbClr val="FFFFFF"/>
              </a:solidFill>
            </a:endParaRPr>
          </a:p>
          <a:p>
            <a:pPr>
              <a:lnSpc>
                <a:spcPct val="90000"/>
              </a:lnSpc>
            </a:pPr>
            <a:r>
              <a:rPr lang="en-US" sz="1600" dirty="0">
                <a:solidFill>
                  <a:srgbClr val="FFFFFF"/>
                </a:solidFill>
              </a:rPr>
              <a:t>Follow-up the suicide risk assessment with a comprehensive evaluation of the risk and needs in order to develop a care plan</a:t>
            </a:r>
          </a:p>
          <a:p>
            <a:pPr>
              <a:lnSpc>
                <a:spcPct val="90000"/>
              </a:lnSpc>
            </a:pPr>
            <a:r>
              <a:rPr lang="en-US" sz="1600" dirty="0">
                <a:solidFill>
                  <a:srgbClr val="FFFFFF"/>
                </a:solidFill>
              </a:rPr>
              <a:t>Share information about local resources that are appropriate for the population</a:t>
            </a:r>
          </a:p>
          <a:p>
            <a:pPr>
              <a:lnSpc>
                <a:spcPct val="90000"/>
              </a:lnSpc>
            </a:pPr>
            <a:r>
              <a:rPr lang="en-US" sz="1600" dirty="0">
                <a:solidFill>
                  <a:srgbClr val="FFFFFF"/>
                </a:solidFill>
              </a:rPr>
              <a:t>Help build care transitions and linkages in the community</a:t>
            </a:r>
          </a:p>
          <a:p>
            <a:pPr>
              <a:lnSpc>
                <a:spcPct val="90000"/>
              </a:lnSpc>
            </a:pPr>
            <a:r>
              <a:rPr lang="en-US" sz="1600" dirty="0">
                <a:solidFill>
                  <a:srgbClr val="FFFFFF"/>
                </a:solidFill>
              </a:rPr>
              <a:t>Share information about hotlines and other crisis services</a:t>
            </a:r>
          </a:p>
          <a:p>
            <a:pPr marL="0" indent="0">
              <a:lnSpc>
                <a:spcPct val="90000"/>
              </a:lnSpc>
              <a:buNone/>
            </a:pPr>
            <a:endParaRPr lang="en-US" sz="900" dirty="0">
              <a:solidFill>
                <a:srgbClr val="FFFFFF"/>
              </a:solidFill>
            </a:endParaRPr>
          </a:p>
          <a:p>
            <a:pPr marL="0" indent="0">
              <a:lnSpc>
                <a:spcPct val="90000"/>
              </a:lnSpc>
              <a:buNone/>
            </a:pPr>
            <a:endParaRPr lang="en-US" sz="900" dirty="0">
              <a:solidFill>
                <a:srgbClr val="FFFFFF"/>
              </a:solidFill>
            </a:endParaRPr>
          </a:p>
          <a:p>
            <a:pPr marL="0" indent="0">
              <a:lnSpc>
                <a:spcPct val="90000"/>
              </a:lnSpc>
              <a:buNone/>
            </a:pPr>
            <a:endParaRPr lang="en-US" sz="900" dirty="0">
              <a:solidFill>
                <a:srgbClr val="FFFFFF"/>
              </a:solidFill>
            </a:endParaRPr>
          </a:p>
          <a:p>
            <a:pPr>
              <a:lnSpc>
                <a:spcPct val="90000"/>
              </a:lnSpc>
            </a:pPr>
            <a:endParaRPr lang="en-US" sz="900" dirty="0">
              <a:solidFill>
                <a:srgbClr val="FFFFFF"/>
              </a:solidFill>
            </a:endParaRPr>
          </a:p>
          <a:p>
            <a:pPr marL="0" indent="0">
              <a:lnSpc>
                <a:spcPct val="90000"/>
              </a:lnSpc>
              <a:buNone/>
            </a:pPr>
            <a:r>
              <a:rPr lang="en-US" sz="900" dirty="0">
                <a:solidFill>
                  <a:srgbClr val="FFFFFF"/>
                </a:solidFill>
              </a:rPr>
              <a:t>Source:  Suicide Prevention Resource Center, http://www.sprc.org/comprehensive-approach/identify-assist</a:t>
            </a:r>
          </a:p>
          <a:p>
            <a:pPr>
              <a:lnSpc>
                <a:spcPct val="90000"/>
              </a:lnSpc>
            </a:pPr>
            <a:endParaRPr lang="en-US" sz="900" dirty="0">
              <a:solidFill>
                <a:srgbClr val="FFFFFF"/>
              </a:solidFill>
            </a:endParaRPr>
          </a:p>
        </p:txBody>
      </p:sp>
    </p:spTree>
    <p:extLst>
      <p:ext uri="{BB962C8B-B14F-4D97-AF65-F5344CB8AC3E}">
        <p14:creationId xmlns:p14="http://schemas.microsoft.com/office/powerpoint/2010/main" val="35361053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67D9E-6CD2-4192-A563-D445D5BE0426}"/>
              </a:ext>
            </a:extLst>
          </p:cNvPr>
          <p:cNvSpPr>
            <a:spLocks noGrp="1"/>
          </p:cNvSpPr>
          <p:nvPr>
            <p:ph type="title"/>
          </p:nvPr>
        </p:nvSpPr>
        <p:spPr/>
        <p:txBody>
          <a:bodyPr>
            <a:normAutofit fontScale="90000"/>
          </a:bodyPr>
          <a:lstStyle/>
          <a:p>
            <a:r>
              <a:rPr lang="en-US" dirty="0"/>
              <a:t>MAYO CLINIC TEEN SUICIDE PREVENTION VIDEO</a:t>
            </a:r>
            <a:br>
              <a:rPr lang="en-US" dirty="0"/>
            </a:br>
            <a:endParaRPr lang="en-US" dirty="0"/>
          </a:p>
        </p:txBody>
      </p:sp>
      <p:sp>
        <p:nvSpPr>
          <p:cNvPr id="4" name="Text Placeholder 3">
            <a:extLst>
              <a:ext uri="{FF2B5EF4-FFF2-40B4-BE49-F238E27FC236}">
                <a16:creationId xmlns:a16="http://schemas.microsoft.com/office/drawing/2014/main" id="{369AE94A-DCDF-425C-ABA0-427B4427109E}"/>
              </a:ext>
            </a:extLst>
          </p:cNvPr>
          <p:cNvSpPr>
            <a:spLocks noGrp="1"/>
          </p:cNvSpPr>
          <p:nvPr>
            <p:ph type="body" sz="half" idx="2"/>
          </p:nvPr>
        </p:nvSpPr>
        <p:spPr/>
        <p:txBody>
          <a:bodyPr/>
          <a:lstStyle/>
          <a:p>
            <a:pPr lvl="0" defTabSz="914400">
              <a:spcBef>
                <a:spcPts val="0"/>
              </a:spcBef>
              <a:buClrTx/>
              <a:buSzTx/>
            </a:pPr>
            <a:r>
              <a:rPr lang="en-US" sz="1800" dirty="0">
                <a:solidFill>
                  <a:prstClr val="black"/>
                </a:solidFill>
                <a:latin typeface="Arial" panose="020B0604020202020204"/>
                <a:hlinkClick r:id="rId2">
                  <a:extLst>
                    <a:ext uri="{A12FA001-AC4F-418D-AE19-62706E023703}">
                      <ahyp:hlinkClr xmlns:ahyp="http://schemas.microsoft.com/office/drawing/2018/hyperlinkcolor" val="tx"/>
                    </a:ext>
                  </a:extLst>
                </a:hlinkClick>
              </a:rPr>
              <a:t>https://www.youtube.com/watch?v=3BByqa7bhto&amp;list=PLh6FCUFIJEL-4R2td8UO6uehN2GWF3z8D&amp;index=2&amp;t=0s</a:t>
            </a:r>
            <a:endParaRPr lang="en-US" sz="1800" dirty="0">
              <a:solidFill>
                <a:prstClr val="black"/>
              </a:solidFill>
              <a:latin typeface="Arial" panose="020B0604020202020204"/>
            </a:endParaRPr>
          </a:p>
          <a:p>
            <a:endParaRPr lang="en-US" dirty="0"/>
          </a:p>
        </p:txBody>
      </p:sp>
      <p:pic>
        <p:nvPicPr>
          <p:cNvPr id="5" name="Picture Placeholder 4">
            <a:extLst>
              <a:ext uri="{FF2B5EF4-FFF2-40B4-BE49-F238E27FC236}">
                <a16:creationId xmlns:a16="http://schemas.microsoft.com/office/drawing/2014/main" id="{8AEEC68F-FD83-4D29-9451-76DA67686C0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3092" r="3092"/>
          <a:stretch>
            <a:fillRect/>
          </a:stretch>
        </p:blipFill>
        <p:spPr>
          <a:xfrm>
            <a:off x="508000" y="609600"/>
            <a:ext cx="6446838" cy="3844925"/>
          </a:xfrm>
          <a:prstGeom prst="rect">
            <a:avLst/>
          </a:prstGeom>
        </p:spPr>
      </p:pic>
    </p:spTree>
    <p:extLst>
      <p:ext uri="{BB962C8B-B14F-4D97-AF65-F5344CB8AC3E}">
        <p14:creationId xmlns:p14="http://schemas.microsoft.com/office/powerpoint/2010/main" val="2652092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8"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429329E-D500-4B4D-ABD9-09E64C28D465}"/>
              </a:ext>
            </a:extLst>
          </p:cNvPr>
          <p:cNvSpPr>
            <a:spLocks noGrp="1"/>
          </p:cNvSpPr>
          <p:nvPr>
            <p:ph type="title"/>
          </p:nvPr>
        </p:nvSpPr>
        <p:spPr>
          <a:xfrm>
            <a:off x="1130300" y="2404534"/>
            <a:ext cx="5825202" cy="1646302"/>
          </a:xfrm>
        </p:spPr>
        <p:txBody>
          <a:bodyPr vert="horz" lIns="91440" tIns="45720" rIns="91440" bIns="45720" rtlCol="0" anchor="b">
            <a:normAutofit/>
          </a:bodyPr>
          <a:lstStyle/>
          <a:p>
            <a:pPr algn="r" defTabSz="457200">
              <a:lnSpc>
                <a:spcPct val="90000"/>
              </a:lnSpc>
            </a:pPr>
            <a:r>
              <a:rPr lang="en-US" sz="3400" dirty="0"/>
              <a:t>TREATMENT:  AFTER AN ATTEMPT</a:t>
            </a:r>
            <a:br>
              <a:rPr lang="en-US" sz="3400" dirty="0"/>
            </a:br>
            <a:endParaRPr lang="en-US" sz="3400" dirty="0"/>
          </a:p>
        </p:txBody>
      </p:sp>
    </p:spTree>
    <p:extLst>
      <p:ext uri="{BB962C8B-B14F-4D97-AF65-F5344CB8AC3E}">
        <p14:creationId xmlns:p14="http://schemas.microsoft.com/office/powerpoint/2010/main" val="1545903340"/>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28650" y="365125"/>
            <a:ext cx="3938487" cy="2073275"/>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lnSpc>
                <a:spcPct val="90000"/>
              </a:lnSpc>
              <a:spcAft>
                <a:spcPts val="600"/>
              </a:spcAft>
            </a:pPr>
            <a:r>
              <a:rPr lang="en-US" sz="3100" dirty="0">
                <a:solidFill>
                  <a:schemeClr val="tx1"/>
                </a:solidFill>
                <a:latin typeface="+mj-lt"/>
              </a:rPr>
              <a:t>SUICIDE PREVENTION</a:t>
            </a:r>
          </a:p>
          <a:p>
            <a:pPr algn="ctr">
              <a:lnSpc>
                <a:spcPct val="90000"/>
              </a:lnSpc>
              <a:spcAft>
                <a:spcPts val="600"/>
              </a:spcAft>
            </a:pPr>
            <a:endParaRPr lang="en-US" sz="3100" dirty="0">
              <a:solidFill>
                <a:schemeClr val="tx1"/>
              </a:solidFill>
              <a:latin typeface="+mj-lt"/>
            </a:endParaRPr>
          </a:p>
          <a:p>
            <a:pPr algn="ctr">
              <a:lnSpc>
                <a:spcPct val="90000"/>
              </a:lnSpc>
              <a:spcAft>
                <a:spcPts val="600"/>
              </a:spcAft>
            </a:pPr>
            <a:r>
              <a:rPr lang="en-US" sz="3100" dirty="0">
                <a:solidFill>
                  <a:schemeClr val="tx1"/>
                </a:solidFill>
                <a:latin typeface="+mj-lt"/>
              </a:rPr>
              <a:t> </a:t>
            </a:r>
            <a:r>
              <a:rPr lang="en-US" sz="3100" dirty="0">
                <a:solidFill>
                  <a:schemeClr val="tx1"/>
                </a:solidFill>
                <a:highlight>
                  <a:srgbClr val="00FFFF"/>
                </a:highlight>
                <a:latin typeface="+mj-lt"/>
              </a:rPr>
              <a:t>POLLING QUESTION</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628649" y="2537554"/>
            <a:ext cx="3938487" cy="4015645"/>
          </a:xfrm>
          <a:prstGeom prst="rect">
            <a:avLst/>
          </a:prstGeom>
        </p:spPr>
        <p:txBody>
          <a:bodyPr vert="horz" lIns="91440" tIns="45720" rIns="91440" bIns="45720" rtlCol="0">
            <a:normAutofit fontScale="925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r>
              <a:rPr lang="en-US" sz="2400" b="0" dirty="0">
                <a:solidFill>
                  <a:schemeClr val="tx1"/>
                </a:solidFill>
                <a:latin typeface="+mn-lt"/>
                <a:ea typeface="+mn-ea"/>
                <a:cs typeface="+mn-cs"/>
              </a:rPr>
              <a:t>WHEN AN INDIVIDUAL IS SUICIDAL OR HAS MADE AN ATTEMPT, WHAT IS BEST PRACTICES FOR TREATMENT?</a:t>
            </a:r>
          </a:p>
          <a:p>
            <a:pPr lvl="0"/>
            <a:endParaRPr lang="en-US" sz="2400" b="0" dirty="0">
              <a:solidFill>
                <a:schemeClr val="tx1"/>
              </a:solidFill>
              <a:latin typeface="+mn-lt"/>
              <a:ea typeface="+mn-ea"/>
              <a:cs typeface="+mn-cs"/>
            </a:endParaRPr>
          </a:p>
          <a:p>
            <a:pPr marL="457200" lvl="0" indent="-457200">
              <a:buFont typeface="+mj-lt"/>
              <a:buAutoNum type="arabicPeriod"/>
            </a:pPr>
            <a:r>
              <a:rPr lang="en-US" sz="2400" b="0" dirty="0">
                <a:solidFill>
                  <a:schemeClr val="tx1"/>
                </a:solidFill>
                <a:latin typeface="+mn-lt"/>
                <a:ea typeface="+mn-ea"/>
                <a:cs typeface="+mn-cs"/>
              </a:rPr>
              <a:t>Developing a Safety Plan</a:t>
            </a:r>
          </a:p>
          <a:p>
            <a:pPr marL="457200" lvl="0" indent="-457200">
              <a:buFont typeface="+mj-lt"/>
              <a:buAutoNum type="arabicPeriod"/>
            </a:pPr>
            <a:r>
              <a:rPr lang="en-US" sz="2400" b="0" dirty="0">
                <a:solidFill>
                  <a:schemeClr val="tx1"/>
                </a:solidFill>
                <a:latin typeface="+mn-lt"/>
                <a:ea typeface="+mn-ea"/>
                <a:cs typeface="+mn-cs"/>
              </a:rPr>
              <a:t>Removing Lethal Means</a:t>
            </a:r>
          </a:p>
          <a:p>
            <a:pPr marL="457200" lvl="0" indent="-457200">
              <a:buFont typeface="+mj-lt"/>
              <a:buAutoNum type="arabicPeriod"/>
            </a:pPr>
            <a:r>
              <a:rPr lang="en-US" sz="2400" b="0" dirty="0">
                <a:solidFill>
                  <a:schemeClr val="tx1"/>
                </a:solidFill>
                <a:latin typeface="+mn-lt"/>
                <a:ea typeface="+mn-ea"/>
                <a:cs typeface="+mn-cs"/>
              </a:rPr>
              <a:t>Identifying Trigger Thoughts</a:t>
            </a:r>
          </a:p>
          <a:p>
            <a:pPr marL="457200" lvl="0" indent="-457200">
              <a:buFont typeface="+mj-lt"/>
              <a:buAutoNum type="arabicPeriod"/>
            </a:pPr>
            <a:r>
              <a:rPr lang="en-US" sz="2400" b="0" dirty="0">
                <a:solidFill>
                  <a:schemeClr val="tx1"/>
                </a:solidFill>
                <a:latin typeface="+mn-lt"/>
                <a:ea typeface="+mn-ea"/>
                <a:cs typeface="+mn-cs"/>
              </a:rPr>
              <a:t>All of the above</a:t>
            </a:r>
          </a:p>
          <a:p>
            <a:pPr lvl="0"/>
            <a:endParaRPr lang="en-US" sz="2400" b="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11138AD7-1524-40F5-BC54-8CC051A8559F}"/>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29415"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542532" y="637794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Prevention, Behavioral Health, and Best Practices</a:t>
            </a:r>
          </a:p>
        </p:txBody>
      </p:sp>
    </p:spTree>
    <p:extLst>
      <p:ext uri="{BB962C8B-B14F-4D97-AF65-F5344CB8AC3E}">
        <p14:creationId xmlns:p14="http://schemas.microsoft.com/office/powerpoint/2010/main" val="360847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E270D05A-3984-4866-93C6-7CE1CE5A460B}"/>
              </a:ext>
            </a:extLst>
          </p:cNvPr>
          <p:cNvSpPr>
            <a:spLocks noGrp="1"/>
          </p:cNvSpPr>
          <p:nvPr>
            <p:ph type="title"/>
          </p:nvPr>
        </p:nvSpPr>
        <p:spPr>
          <a:xfrm>
            <a:off x="508000" y="609600"/>
            <a:ext cx="6447501" cy="1320800"/>
          </a:xfrm>
        </p:spPr>
        <p:txBody>
          <a:bodyPr>
            <a:normAutofit/>
          </a:bodyPr>
          <a:lstStyle/>
          <a:p>
            <a:r>
              <a:rPr lang="en-US" dirty="0"/>
              <a:t>AFTER AN ATTEMPT</a:t>
            </a:r>
            <a:br>
              <a:rPr lang="en-US" dirty="0"/>
            </a:br>
            <a:endParaRPr lang="en-US" dirty="0"/>
          </a:p>
        </p:txBody>
      </p:sp>
      <p:sp>
        <p:nvSpPr>
          <p:cNvPr id="3" name="Content Placeholder 2">
            <a:extLst>
              <a:ext uri="{FF2B5EF4-FFF2-40B4-BE49-F238E27FC236}">
                <a16:creationId xmlns:a16="http://schemas.microsoft.com/office/drawing/2014/main" id="{D1301A52-06BA-426E-917A-81CB6BAD8A5D}"/>
              </a:ext>
            </a:extLst>
          </p:cNvPr>
          <p:cNvSpPr>
            <a:spLocks noGrp="1"/>
          </p:cNvSpPr>
          <p:nvPr>
            <p:ph idx="1"/>
          </p:nvPr>
        </p:nvSpPr>
        <p:spPr>
          <a:xfrm>
            <a:off x="508000" y="1447800"/>
            <a:ext cx="6447501" cy="4952999"/>
          </a:xfrm>
        </p:spPr>
        <p:txBody>
          <a:bodyPr>
            <a:normAutofit lnSpcReduction="10000"/>
          </a:bodyPr>
          <a:lstStyle/>
          <a:p>
            <a:pPr marL="0" indent="0">
              <a:lnSpc>
                <a:spcPct val="90000"/>
              </a:lnSpc>
              <a:buNone/>
            </a:pPr>
            <a:r>
              <a:rPr lang="en-US" sz="1600" dirty="0"/>
              <a:t>Next Steps for the Future/Recommendations for Individuals who have attempted suicide:</a:t>
            </a:r>
          </a:p>
          <a:p>
            <a:pPr>
              <a:lnSpc>
                <a:spcPct val="90000"/>
              </a:lnSpc>
            </a:pPr>
            <a:endParaRPr lang="en-US" sz="1600" dirty="0"/>
          </a:p>
          <a:p>
            <a:pPr>
              <a:lnSpc>
                <a:spcPct val="90000"/>
              </a:lnSpc>
            </a:pPr>
            <a:r>
              <a:rPr lang="en-US" sz="1600" dirty="0"/>
              <a:t>Create a Safety Plan</a:t>
            </a:r>
          </a:p>
          <a:p>
            <a:pPr>
              <a:lnSpc>
                <a:spcPct val="90000"/>
              </a:lnSpc>
            </a:pPr>
            <a:r>
              <a:rPr lang="en-US" sz="1600" dirty="0"/>
              <a:t>Learn to Live Again</a:t>
            </a:r>
          </a:p>
          <a:p>
            <a:pPr>
              <a:lnSpc>
                <a:spcPct val="90000"/>
              </a:lnSpc>
            </a:pPr>
            <a:r>
              <a:rPr lang="en-US" sz="1600" dirty="0"/>
              <a:t>Realize everyone’s recovery is different</a:t>
            </a:r>
          </a:p>
          <a:p>
            <a:pPr>
              <a:lnSpc>
                <a:spcPct val="90000"/>
              </a:lnSpc>
            </a:pPr>
            <a:r>
              <a:rPr lang="en-US" sz="1600" dirty="0"/>
              <a:t>Remove means for hurting self</a:t>
            </a:r>
          </a:p>
          <a:p>
            <a:pPr>
              <a:lnSpc>
                <a:spcPct val="90000"/>
              </a:lnSpc>
            </a:pPr>
            <a:r>
              <a:rPr lang="en-US" sz="1600" dirty="0"/>
              <a:t>Identify what triggers thoughts</a:t>
            </a:r>
          </a:p>
          <a:p>
            <a:pPr>
              <a:lnSpc>
                <a:spcPct val="90000"/>
              </a:lnSpc>
            </a:pPr>
            <a:r>
              <a:rPr lang="en-US" sz="1600" dirty="0"/>
              <a:t>Learn about mental illness</a:t>
            </a:r>
          </a:p>
          <a:p>
            <a:pPr>
              <a:lnSpc>
                <a:spcPct val="90000"/>
              </a:lnSpc>
            </a:pPr>
            <a:r>
              <a:rPr lang="en-US" sz="1600" dirty="0"/>
              <a:t>Learn about crisis hotlines</a:t>
            </a:r>
          </a:p>
          <a:p>
            <a:pPr>
              <a:lnSpc>
                <a:spcPct val="90000"/>
              </a:lnSpc>
            </a:pPr>
            <a:r>
              <a:rPr lang="en-US" sz="1600" dirty="0"/>
              <a:t>Participate in a mutual peer-support group</a:t>
            </a:r>
          </a:p>
          <a:p>
            <a:pPr>
              <a:lnSpc>
                <a:spcPct val="90000"/>
              </a:lnSpc>
            </a:pPr>
            <a:r>
              <a:rPr lang="en-US" sz="1600" dirty="0"/>
              <a:t>Get involved in life</a:t>
            </a:r>
          </a:p>
          <a:p>
            <a:pPr marL="0" indent="0">
              <a:lnSpc>
                <a:spcPct val="90000"/>
              </a:lnSpc>
              <a:buNone/>
            </a:pPr>
            <a:endParaRPr lang="en-US" sz="1100" dirty="0"/>
          </a:p>
          <a:p>
            <a:pPr marL="0" indent="0">
              <a:lnSpc>
                <a:spcPct val="90000"/>
              </a:lnSpc>
              <a:buNone/>
            </a:pPr>
            <a:endParaRPr lang="en-US" sz="1100" dirty="0"/>
          </a:p>
          <a:p>
            <a:pPr marL="0" indent="0">
              <a:lnSpc>
                <a:spcPct val="90000"/>
              </a:lnSpc>
              <a:buNone/>
            </a:pPr>
            <a:endParaRPr lang="en-US" sz="1100" dirty="0"/>
          </a:p>
          <a:p>
            <a:pPr marL="0" indent="0">
              <a:lnSpc>
                <a:spcPct val="90000"/>
              </a:lnSpc>
              <a:buNone/>
            </a:pPr>
            <a:r>
              <a:rPr lang="en-US" sz="1100" dirty="0"/>
              <a:t>Source:  US Department of Health and Human Services Substance Abuse and Mental Health Services Administration (2009); After An Attempt:  A Guide for Taking Care of Yourself After Your Treatment in the Emergency Department</a:t>
            </a:r>
          </a:p>
          <a:p>
            <a:pPr>
              <a:lnSpc>
                <a:spcPct val="90000"/>
              </a:lnSpc>
            </a:pPr>
            <a:endParaRPr lang="en-US" sz="1100" dirty="0"/>
          </a:p>
        </p:txBody>
      </p:sp>
    </p:spTree>
    <p:extLst>
      <p:ext uri="{BB962C8B-B14F-4D97-AF65-F5344CB8AC3E}">
        <p14:creationId xmlns:p14="http://schemas.microsoft.com/office/powerpoint/2010/main" val="122919550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descr="White stones balanced in a stack">
            <a:extLst>
              <a:ext uri="{FF2B5EF4-FFF2-40B4-BE49-F238E27FC236}">
                <a16:creationId xmlns:a16="http://schemas.microsoft.com/office/drawing/2014/main" id="{8CD1BA0C-56D0-4831-BA8B-571F2FC23691}"/>
              </a:ext>
            </a:extLst>
          </p:cNvPr>
          <p:cNvPicPr>
            <a:picLocks noChangeAspect="1"/>
          </p:cNvPicPr>
          <p:nvPr/>
        </p:nvPicPr>
        <p:blipFill rotWithShape="1">
          <a:blip r:embed="rId2">
            <a:duotone>
              <a:prstClr val="black"/>
              <a:prstClr val="white"/>
            </a:duotone>
          </a:blip>
          <a:srcRect l="48425" r="-2" b="-2"/>
          <a:stretch/>
        </p:blipFill>
        <p:spPr>
          <a:xfrm>
            <a:off x="3842657" y="-1"/>
            <a:ext cx="529896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AD8B2BEB-7A75-470C-82B9-B44044D661F2}"/>
              </a:ext>
            </a:extLst>
          </p:cNvPr>
          <p:cNvSpPr>
            <a:spLocks noGrp="1"/>
          </p:cNvSpPr>
          <p:nvPr>
            <p:ph type="title"/>
          </p:nvPr>
        </p:nvSpPr>
        <p:spPr>
          <a:xfrm>
            <a:off x="501649" y="1678666"/>
            <a:ext cx="3842636" cy="2369093"/>
          </a:xfrm>
        </p:spPr>
        <p:txBody>
          <a:bodyPr vert="horz" lIns="91440" tIns="45720" rIns="91440" bIns="45720" rtlCol="0" anchor="b">
            <a:normAutofit/>
          </a:bodyPr>
          <a:lstStyle/>
          <a:p>
            <a:pPr algn="r" defTabSz="457200">
              <a:lnSpc>
                <a:spcPct val="90000"/>
              </a:lnSpc>
            </a:pPr>
            <a:r>
              <a:rPr lang="en-US" sz="2600" dirty="0"/>
              <a:t>BEST PRACTICES REGARDING VICARIOUS TRAUMA AND SELF-CARE FOR PROVIDERS</a:t>
            </a:r>
            <a:br>
              <a:rPr lang="en-US" sz="2600" dirty="0"/>
            </a:br>
            <a:endParaRPr lang="en-US" sz="2600" dirty="0"/>
          </a:p>
        </p:txBody>
      </p:sp>
      <p:cxnSp>
        <p:nvCxnSpPr>
          <p:cNvPr id="20" name="Straight Connector 1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61021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 name="Group 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A03552A7-C65C-4EE5-AAA7-D69172B62798}"/>
              </a:ext>
            </a:extLst>
          </p:cNvPr>
          <p:cNvSpPr>
            <a:spLocks noGrp="1"/>
          </p:cNvSpPr>
          <p:nvPr>
            <p:ph type="title"/>
          </p:nvPr>
        </p:nvSpPr>
        <p:spPr>
          <a:xfrm>
            <a:off x="1200149" y="4571999"/>
            <a:ext cx="5755351" cy="1087656"/>
          </a:xfrm>
        </p:spPr>
        <p:txBody>
          <a:bodyPr vert="horz" lIns="91440" tIns="45720" rIns="91440" bIns="45720" rtlCol="0" anchor="b">
            <a:normAutofit/>
          </a:bodyPr>
          <a:lstStyle/>
          <a:p>
            <a:pPr defTabSz="457200">
              <a:lnSpc>
                <a:spcPct val="90000"/>
              </a:lnSpc>
            </a:pPr>
            <a:r>
              <a:rPr lang="en-US" sz="2300" kern="1200" dirty="0">
                <a:solidFill>
                  <a:schemeClr val="accent1"/>
                </a:solidFill>
                <a:latin typeface="+mj-lt"/>
                <a:ea typeface="+mj-ea"/>
                <a:cs typeface="+mj-cs"/>
              </a:rPr>
              <a:t>VICARIOUS TRAUMA, SECONDARY STRESS, AND COMPASSION FAITIGUE</a:t>
            </a:r>
            <a:br>
              <a:rPr lang="en-US" sz="2300" kern="1200" dirty="0">
                <a:solidFill>
                  <a:schemeClr val="accent1"/>
                </a:solidFill>
                <a:latin typeface="+mj-lt"/>
                <a:ea typeface="+mj-ea"/>
                <a:cs typeface="+mj-cs"/>
              </a:rPr>
            </a:br>
            <a:endParaRPr lang="en-US" sz="2300" kern="1200" dirty="0">
              <a:solidFill>
                <a:schemeClr val="accent1"/>
              </a:solidFill>
              <a:latin typeface="+mj-lt"/>
              <a:ea typeface="+mj-ea"/>
              <a:cs typeface="+mj-cs"/>
            </a:endParaRPr>
          </a:p>
        </p:txBody>
      </p:sp>
      <p:pic>
        <p:nvPicPr>
          <p:cNvPr id="5" name="Picture Placeholder 4">
            <a:extLst>
              <a:ext uri="{FF2B5EF4-FFF2-40B4-BE49-F238E27FC236}">
                <a16:creationId xmlns:a16="http://schemas.microsoft.com/office/drawing/2014/main" id="{F0F7677A-3B52-49F4-93A5-ED1E7903EE42}"/>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094" b="5094"/>
          <a:stretch>
            <a:fillRect/>
          </a:stretch>
        </p:blipFill>
        <p:spPr>
          <a:xfrm>
            <a:off x="1200150" y="836362"/>
            <a:ext cx="5718872" cy="3415594"/>
          </a:xfrm>
          <a:prstGeom prst="rect">
            <a:avLst/>
          </a:prstGeom>
        </p:spPr>
      </p:pic>
    </p:spTree>
    <p:extLst>
      <p:ext uri="{BB962C8B-B14F-4D97-AF65-F5344CB8AC3E}">
        <p14:creationId xmlns:p14="http://schemas.microsoft.com/office/powerpoint/2010/main" val="826118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28650" y="365125"/>
            <a:ext cx="3938487" cy="180730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dirty="0">
                <a:solidFill>
                  <a:schemeClr val="tx1"/>
                </a:solidFill>
                <a:latin typeface="+mj-lt"/>
              </a:rPr>
              <a:t>RESILIENCE</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628650" y="2333297"/>
            <a:ext cx="3464715" cy="3843666"/>
          </a:xfrm>
          <a:prstGeom prst="rect">
            <a:avLst/>
          </a:prstGeom>
        </p:spPr>
        <p:txBody>
          <a:bodyPr vert="horz" lIns="91440" tIns="45720" rIns="91440" bIns="45720" rtlCol="0">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indent="-228600">
              <a:lnSpc>
                <a:spcPct val="90000"/>
              </a:lnSpc>
              <a:spcBef>
                <a:spcPts val="0"/>
              </a:spcBef>
              <a:buFont typeface="Arial" panose="020B0604020202020204" pitchFamily="34" charset="0"/>
              <a:buChar char="•"/>
            </a:pPr>
            <a:endParaRPr lang="en-US" sz="1700" dirty="0">
              <a:solidFill>
                <a:schemeClr val="tx1"/>
              </a:solidFill>
              <a:latin typeface="+mn-lt"/>
              <a:ea typeface="+mn-ea"/>
              <a:cs typeface="+mn-cs"/>
            </a:endParaRPr>
          </a:p>
          <a:p>
            <a:pPr>
              <a:lnSpc>
                <a:spcPct val="90000"/>
              </a:lnSpc>
              <a:spcBef>
                <a:spcPts val="1000"/>
              </a:spcBef>
            </a:pPr>
            <a:r>
              <a:rPr lang="en-US" sz="3600" dirty="0">
                <a:solidFill>
                  <a:schemeClr val="tx1"/>
                </a:solidFill>
                <a:latin typeface="+mn-lt"/>
                <a:ea typeface="+mn-ea"/>
                <a:cs typeface="+mn-cs"/>
              </a:rPr>
              <a:t>The capacity to prepare for, cope with and grow through adversity. </a:t>
            </a:r>
            <a:endParaRPr lang="en-US" sz="1700" dirty="0">
              <a:solidFill>
                <a:schemeClr val="tx1"/>
              </a:solidFill>
              <a:latin typeface="+mn-lt"/>
              <a:ea typeface="+mn-ea"/>
              <a:cs typeface="+mn-cs"/>
            </a:endParaRPr>
          </a:p>
          <a:p>
            <a:pPr>
              <a:lnSpc>
                <a:spcPct val="90000"/>
              </a:lnSpc>
              <a:spcBef>
                <a:spcPts val="1000"/>
              </a:spcBef>
            </a:pPr>
            <a:r>
              <a:rPr lang="en-US" sz="1700" dirty="0">
                <a:solidFill>
                  <a:schemeClr val="tx1"/>
                </a:solidFill>
                <a:latin typeface="+mn-lt"/>
                <a:ea typeface="+mn-ea"/>
                <a:cs typeface="+mn-cs"/>
              </a:rPr>
              <a:t>   </a:t>
            </a:r>
          </a:p>
          <a:p>
            <a:pPr>
              <a:lnSpc>
                <a:spcPct val="90000"/>
              </a:lnSpc>
              <a:spcBef>
                <a:spcPts val="1000"/>
              </a:spcBef>
            </a:pPr>
            <a:r>
              <a:rPr lang="en-US" sz="1700" b="0" dirty="0">
                <a:solidFill>
                  <a:schemeClr val="tx1"/>
                </a:solidFill>
                <a:latin typeface="+mn-lt"/>
                <a:ea typeface="+mn-ea"/>
                <a:cs typeface="+mn-cs"/>
              </a:rPr>
              <a:t>Source:  National Resilience Institute, 2019</a:t>
            </a:r>
          </a:p>
          <a:p>
            <a:pPr lvl="0" indent="-228600">
              <a:lnSpc>
                <a:spcPct val="90000"/>
              </a:lnSpc>
              <a:spcBef>
                <a:spcPts val="0"/>
              </a:spcBef>
              <a:buFont typeface="Arial" panose="020B0604020202020204" pitchFamily="34" charset="0"/>
              <a:buChar char="•"/>
            </a:pPr>
            <a:endParaRPr lang="en-US" sz="1700" b="0" dirty="0">
              <a:solidFill>
                <a:schemeClr val="tx1"/>
              </a:solidFill>
              <a:latin typeface="+mn-lt"/>
              <a:ea typeface="+mn-ea"/>
              <a:cs typeface="+mn-cs"/>
            </a:endParaRPr>
          </a:p>
          <a:p>
            <a:pPr lvl="0" indent="-228600">
              <a:lnSpc>
                <a:spcPct val="90000"/>
              </a:lnSpc>
              <a:spcBef>
                <a:spcPts val="1600"/>
              </a:spcBef>
              <a:buFont typeface="Arial" panose="020B0604020202020204" pitchFamily="34" charset="0"/>
              <a:buChar char="•"/>
            </a:pPr>
            <a:endParaRPr lang="en-US" sz="17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7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700" b="0" dirty="0">
              <a:solidFill>
                <a:schemeClr val="tx1"/>
              </a:solidFill>
              <a:latin typeface="+mn-lt"/>
              <a:ea typeface="+mn-ea"/>
              <a:cs typeface="+mn-cs"/>
            </a:endParaRPr>
          </a:p>
        </p:txBody>
      </p:sp>
      <p:pic>
        <p:nvPicPr>
          <p:cNvPr id="5" name="Picture 4">
            <a:extLst>
              <a:ext uri="{FF2B5EF4-FFF2-40B4-BE49-F238E27FC236}">
                <a16:creationId xmlns:a16="http://schemas.microsoft.com/office/drawing/2014/main" id="{BEC4D712-C477-4824-A2FE-8E15D0907FFD}"/>
              </a:ext>
            </a:extLst>
          </p:cNvPr>
          <p:cNvPicPr>
            <a:picLocks noChangeAspect="1"/>
          </p:cNvPicPr>
          <p:nvPr/>
        </p:nvPicPr>
        <p:blipFill rotWithShape="1">
          <a:blip r:embed="rId2">
            <a:extLst>
              <a:ext uri="{28A0092B-C50C-407E-A947-70E740481C1C}">
                <a14:useLocalDpi xmlns:a14="http://schemas.microsoft.com/office/drawing/2010/main" val="0"/>
              </a:ext>
            </a:extLst>
          </a:blip>
          <a:srcRect l="32922" r="39339"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606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1FADC91-4AB4-4F31-B053-AFFAAD76FC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0" t="3090" r="6380" b="1"/>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278320" y="1161288"/>
            <a:ext cx="2578608" cy="112471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400" dirty="0">
                <a:solidFill>
                  <a:schemeClr val="tx1"/>
                </a:solidFill>
                <a:latin typeface="+mj-lt"/>
              </a:rPr>
              <a:t>RESILIENCE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278320" y="2718054"/>
            <a:ext cx="2579180" cy="3207258"/>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indent="-228600">
              <a:lnSpc>
                <a:spcPct val="90000"/>
              </a:lnSpc>
              <a:spcBef>
                <a:spcPts val="0"/>
              </a:spcBef>
              <a:buFont typeface="Arial" panose="020B0604020202020204" pitchFamily="34" charset="0"/>
              <a:buChar char="•"/>
            </a:pPr>
            <a:endParaRPr lang="en-US" sz="150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500" dirty="0">
                <a:solidFill>
                  <a:schemeClr val="tx1"/>
                </a:solidFill>
                <a:latin typeface="+mn-lt"/>
                <a:ea typeface="+mn-ea"/>
                <a:cs typeface="+mn-cs"/>
              </a:rPr>
              <a:t>“I learned that courage was not the absence of fear, but the triumph over it”</a:t>
            </a:r>
          </a:p>
          <a:p>
            <a:pPr indent="-228600">
              <a:lnSpc>
                <a:spcPct val="90000"/>
              </a:lnSpc>
              <a:buFont typeface="Arial" panose="020B0604020202020204" pitchFamily="34" charset="0"/>
              <a:buChar char="•"/>
            </a:pPr>
            <a:endParaRPr lang="en-US" sz="1500" dirty="0">
              <a:solidFill>
                <a:schemeClr val="tx1"/>
              </a:solidFill>
              <a:latin typeface="+mn-lt"/>
              <a:ea typeface="+mn-ea"/>
              <a:cs typeface="+mn-cs"/>
            </a:endParaRPr>
          </a:p>
          <a:p>
            <a:pPr indent="-228600">
              <a:lnSpc>
                <a:spcPct val="90000"/>
              </a:lnSpc>
              <a:buFont typeface="Arial" panose="020B0604020202020204" pitchFamily="34" charset="0"/>
              <a:buChar char="•"/>
            </a:pPr>
            <a:r>
              <a:rPr lang="en-US" sz="1500" dirty="0">
                <a:solidFill>
                  <a:schemeClr val="tx1"/>
                </a:solidFill>
                <a:latin typeface="+mn-lt"/>
                <a:ea typeface="+mn-ea"/>
                <a:cs typeface="+mn-cs"/>
              </a:rPr>
              <a:t> </a:t>
            </a:r>
          </a:p>
          <a:p>
            <a:pPr indent="-228600">
              <a:lnSpc>
                <a:spcPct val="90000"/>
              </a:lnSpc>
              <a:buFont typeface="Arial" panose="020B0604020202020204" pitchFamily="34" charset="0"/>
              <a:buChar char="•"/>
            </a:pPr>
            <a:r>
              <a:rPr lang="en-US" sz="1500" dirty="0">
                <a:solidFill>
                  <a:schemeClr val="tx1"/>
                </a:solidFill>
                <a:latin typeface="+mn-lt"/>
                <a:ea typeface="+mn-ea"/>
                <a:cs typeface="+mn-cs"/>
              </a:rPr>
              <a:t>-Nelson Mandela</a:t>
            </a:r>
          </a:p>
          <a:p>
            <a:pPr lvl="0" indent="-228600">
              <a:lnSpc>
                <a:spcPct val="90000"/>
              </a:lnSpc>
              <a:spcBef>
                <a:spcPts val="0"/>
              </a:spcBef>
              <a:buFont typeface="Arial" panose="020B0604020202020204" pitchFamily="34" charset="0"/>
              <a:buChar char="•"/>
            </a:pPr>
            <a:endParaRPr lang="en-US" sz="1500" b="0" dirty="0">
              <a:solidFill>
                <a:schemeClr val="tx1"/>
              </a:solidFill>
              <a:latin typeface="+mn-lt"/>
              <a:ea typeface="+mn-ea"/>
              <a:cs typeface="+mn-cs"/>
            </a:endParaRPr>
          </a:p>
          <a:p>
            <a:pPr lvl="0" indent="-228600">
              <a:lnSpc>
                <a:spcPct val="90000"/>
              </a:lnSpc>
              <a:spcBef>
                <a:spcPts val="1600"/>
              </a:spcBef>
              <a:buFont typeface="Arial" panose="020B0604020202020204" pitchFamily="34" charset="0"/>
              <a:buChar char="•"/>
            </a:pPr>
            <a:endParaRPr lang="en-US" sz="15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5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500" b="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39379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B9D6F98-0CF0-436B-9708-CBC08149B5C7}"/>
              </a:ext>
            </a:extLst>
          </p:cNvPr>
          <p:cNvPicPr>
            <a:picLocks noChangeAspect="1"/>
          </p:cNvPicPr>
          <p:nvPr/>
        </p:nvPicPr>
        <p:blipFill rotWithShape="1">
          <a:blip r:embed="rId2">
            <a:extLst>
              <a:ext uri="{28A0092B-C50C-407E-A947-70E740481C1C}">
                <a14:useLocalDpi xmlns:a14="http://schemas.microsoft.com/office/drawing/2010/main" val="0"/>
              </a:ext>
            </a:extLst>
          </a:blip>
          <a:srcRect l="8320" r="26342" b="7488"/>
          <a:stretch/>
        </p:blipFill>
        <p:spPr>
          <a:xfrm>
            <a:off x="2642616" y="10"/>
            <a:ext cx="6501384" cy="6857990"/>
          </a:xfrm>
          <a:prstGeom prst="rect">
            <a:avLst/>
          </a:prstGeom>
        </p:spPr>
      </p:pic>
      <p:sp>
        <p:nvSpPr>
          <p:cNvPr id="24"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278320" y="1161288"/>
            <a:ext cx="2693480" cy="112471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200" dirty="0">
                <a:solidFill>
                  <a:schemeClr val="tx1"/>
                </a:solidFill>
                <a:latin typeface="+mj-lt"/>
              </a:rPr>
              <a:t>RESILIENCE</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5"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278320" y="2539745"/>
            <a:ext cx="2998280" cy="398602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fontAlgn="base">
              <a:lnSpc>
                <a:spcPct val="90000"/>
              </a:lnSpc>
            </a:pPr>
            <a:endParaRPr lang="en-US" sz="1800" b="0" dirty="0">
              <a:solidFill>
                <a:schemeClr val="tx1"/>
              </a:solidFill>
              <a:latin typeface="+mn-lt"/>
              <a:ea typeface="+mn-ea"/>
              <a:cs typeface="+mn-cs"/>
            </a:endParaRPr>
          </a:p>
          <a:p>
            <a:pPr indent="-228600">
              <a:lnSpc>
                <a:spcPct val="90000"/>
              </a:lnSpc>
              <a:buFont typeface="Arial" panose="020B0604020202020204" pitchFamily="34" charset="0"/>
              <a:buChar char="•"/>
              <a:defRPr>
                <a:solidFill>
                  <a:srgbClr val="273E4C"/>
                </a:solidFill>
              </a:defRPr>
            </a:pPr>
            <a:r>
              <a:rPr lang="en-US" sz="1800" b="0" dirty="0">
                <a:solidFill>
                  <a:schemeClr val="tx1"/>
                </a:solidFill>
                <a:latin typeface="+mn-lt"/>
                <a:ea typeface="+mn-ea"/>
                <a:cs typeface="+mn-cs"/>
              </a:rPr>
              <a:t>The ability to bounce back from adverse experiences and to avoid long term negative effects;</a:t>
            </a:r>
          </a:p>
          <a:p>
            <a:pPr indent="-228600">
              <a:lnSpc>
                <a:spcPct val="90000"/>
              </a:lnSpc>
              <a:buFont typeface="Arial" panose="020B0604020202020204" pitchFamily="34" charset="0"/>
              <a:buChar char="•"/>
              <a:defRPr>
                <a:solidFill>
                  <a:srgbClr val="273E4C"/>
                </a:solidFill>
              </a:defRPr>
            </a:pPr>
            <a:endParaRPr lang="en-US" sz="1800" b="0" dirty="0">
              <a:solidFill>
                <a:schemeClr val="tx1"/>
              </a:solidFill>
              <a:latin typeface="+mn-lt"/>
              <a:ea typeface="+mn-ea"/>
              <a:cs typeface="+mn-cs"/>
            </a:endParaRPr>
          </a:p>
          <a:p>
            <a:pPr indent="-228600">
              <a:lnSpc>
                <a:spcPct val="90000"/>
              </a:lnSpc>
              <a:buFont typeface="Arial" panose="020B0604020202020204" pitchFamily="34" charset="0"/>
              <a:buChar char="•"/>
              <a:defRPr>
                <a:solidFill>
                  <a:srgbClr val="273E4C"/>
                </a:solidFill>
              </a:defRPr>
            </a:pPr>
            <a:r>
              <a:rPr lang="en-US" sz="1800" b="0" dirty="0">
                <a:solidFill>
                  <a:schemeClr val="tx1"/>
                </a:solidFill>
                <a:latin typeface="+mn-lt"/>
                <a:ea typeface="+mn-ea"/>
                <a:cs typeface="+mn-cs"/>
              </a:rPr>
              <a:t>A sense of hope that is basic to our capacity to feel healthy.  Nurturing and sustaining hope is the fuel that drives resilience.  </a:t>
            </a:r>
          </a:p>
          <a:p>
            <a:pPr marL="228600" lvl="1">
              <a:lnSpc>
                <a:spcPct val="90000"/>
              </a:lnSpc>
              <a:spcBef>
                <a:spcPts val="400"/>
              </a:spcBef>
              <a:defRPr sz="2000">
                <a:solidFill>
                  <a:srgbClr val="273E4C"/>
                </a:solidFill>
              </a:defRPr>
            </a:pPr>
            <a:endParaRPr lang="en-US" sz="1200" dirty="0"/>
          </a:p>
          <a:p>
            <a:pPr marL="228600" lvl="1">
              <a:lnSpc>
                <a:spcPct val="90000"/>
              </a:lnSpc>
              <a:spcBef>
                <a:spcPts val="400"/>
              </a:spcBef>
              <a:defRPr sz="2000">
                <a:solidFill>
                  <a:srgbClr val="273E4C"/>
                </a:solidFill>
              </a:defRPr>
            </a:pPr>
            <a:endParaRPr lang="en-US" sz="1200" dirty="0"/>
          </a:p>
          <a:p>
            <a:pPr marL="228600" lvl="1">
              <a:lnSpc>
                <a:spcPct val="90000"/>
              </a:lnSpc>
              <a:spcBef>
                <a:spcPts val="400"/>
              </a:spcBef>
              <a:defRPr sz="2000">
                <a:solidFill>
                  <a:srgbClr val="273E4C"/>
                </a:solidFill>
              </a:defRPr>
            </a:pPr>
            <a:r>
              <a:rPr lang="en-US" sz="1200" dirty="0"/>
              <a:t>Source:  Richard Allan Aronson, MD, MPH, March 2006</a:t>
            </a:r>
          </a:p>
          <a:p>
            <a:pPr lvl="0" indent="-228600">
              <a:lnSpc>
                <a:spcPct val="90000"/>
              </a:lnSpc>
              <a:spcBef>
                <a:spcPts val="0"/>
              </a:spcBef>
              <a:buFont typeface="Arial" panose="020B0604020202020204" pitchFamily="34" charset="0"/>
              <a:buChar char="•"/>
            </a:pPr>
            <a:endParaRPr lang="en-US" sz="1200" b="0" dirty="0">
              <a:solidFill>
                <a:schemeClr val="tx1"/>
              </a:solidFill>
              <a:latin typeface="+mn-lt"/>
              <a:ea typeface="+mn-ea"/>
              <a:cs typeface="+mn-cs"/>
            </a:endParaRPr>
          </a:p>
          <a:p>
            <a:pPr lvl="0" indent="-228600">
              <a:lnSpc>
                <a:spcPct val="90000"/>
              </a:lnSpc>
              <a:spcBef>
                <a:spcPts val="1600"/>
              </a:spcBef>
              <a:buFont typeface="Arial" panose="020B0604020202020204" pitchFamily="34" charset="0"/>
              <a:buChar char="•"/>
            </a:pPr>
            <a:endParaRPr lang="en-US" sz="12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200" b="0" dirty="0">
              <a:solidFill>
                <a:schemeClr val="tx1"/>
              </a:solidFill>
              <a:latin typeface="+mn-lt"/>
              <a:ea typeface="+mn-ea"/>
              <a:cs typeface="+mn-cs"/>
            </a:endParaRPr>
          </a:p>
          <a:p>
            <a:pPr indent="-228600">
              <a:lnSpc>
                <a:spcPct val="90000"/>
              </a:lnSpc>
              <a:buFont typeface="Arial" panose="020B0604020202020204" pitchFamily="34" charset="0"/>
              <a:buChar char="•"/>
            </a:pPr>
            <a:endParaRPr lang="en-US" sz="1200" b="0" dirty="0">
              <a:solidFill>
                <a:schemeClr val="tx1"/>
              </a:solidFill>
              <a:latin typeface="+mn-lt"/>
              <a:ea typeface="+mn-ea"/>
              <a:cs typeface="+mn-cs"/>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79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628650" y="365125"/>
            <a:ext cx="3938487" cy="2073275"/>
          </a:xfrm>
          <a:prstGeom prst="rect">
            <a:avLst/>
          </a:prstGeom>
        </p:spPr>
        <p:txBody>
          <a:bodyPr vert="horz" lIns="91440" tIns="45720" rIns="91440" bIns="45720" rtlCol="0" anchor="ctr">
            <a:normAutofit fontScale="85000"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lnSpc>
                <a:spcPct val="90000"/>
              </a:lnSpc>
              <a:spcAft>
                <a:spcPts val="600"/>
              </a:spcAft>
            </a:pPr>
            <a:r>
              <a:rPr lang="en-US" sz="3100" dirty="0">
                <a:solidFill>
                  <a:schemeClr val="tx1"/>
                </a:solidFill>
                <a:latin typeface="+mj-lt"/>
              </a:rPr>
              <a:t>SUICIDE WARNING SIGNS AND RISK FACTORS </a:t>
            </a:r>
          </a:p>
          <a:p>
            <a:pPr algn="ctr">
              <a:lnSpc>
                <a:spcPct val="90000"/>
              </a:lnSpc>
              <a:spcAft>
                <a:spcPts val="600"/>
              </a:spcAft>
            </a:pPr>
            <a:endParaRPr lang="en-US" sz="3100" dirty="0">
              <a:solidFill>
                <a:schemeClr val="tx1"/>
              </a:solidFill>
              <a:latin typeface="+mj-lt"/>
            </a:endParaRPr>
          </a:p>
          <a:p>
            <a:pPr algn="ctr">
              <a:lnSpc>
                <a:spcPct val="90000"/>
              </a:lnSpc>
              <a:spcAft>
                <a:spcPts val="600"/>
              </a:spcAft>
            </a:pPr>
            <a:r>
              <a:rPr lang="en-US" sz="3100" dirty="0">
                <a:solidFill>
                  <a:schemeClr val="tx1"/>
                </a:solidFill>
                <a:latin typeface="+mj-lt"/>
              </a:rPr>
              <a:t> </a:t>
            </a:r>
            <a:r>
              <a:rPr lang="en-US" sz="3100" dirty="0">
                <a:solidFill>
                  <a:schemeClr val="tx1"/>
                </a:solidFill>
                <a:highlight>
                  <a:srgbClr val="00FFFF"/>
                </a:highlight>
                <a:latin typeface="+mj-lt"/>
              </a:rPr>
              <a:t>POLLING QUESTION</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628649" y="2537554"/>
            <a:ext cx="3938487" cy="4015645"/>
          </a:xfrm>
          <a:prstGeom prst="rect">
            <a:avLst/>
          </a:prstGeom>
        </p:spPr>
        <p:txBody>
          <a:bodyPr vert="horz" lIns="91440" tIns="45720" rIns="91440" bIns="45720" rtlCol="0">
            <a:normAutofit lnSpcReduction="1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lgn="ctr">
              <a:lnSpc>
                <a:spcPct val="90000"/>
              </a:lnSpc>
              <a:spcBef>
                <a:spcPts val="0"/>
              </a:spcBef>
              <a:spcAft>
                <a:spcPts val="600"/>
              </a:spcAft>
            </a:pPr>
            <a:r>
              <a:rPr lang="en-US" sz="2400" b="0" dirty="0">
                <a:solidFill>
                  <a:schemeClr val="tx1"/>
                </a:solidFill>
                <a:latin typeface="+mn-lt"/>
                <a:ea typeface="+mn-ea"/>
                <a:cs typeface="+mn-cs"/>
              </a:rPr>
              <a:t>WHAT IS THE MOST COMMON RISK FACTOR INDICATING THAT SOMEONE MAY BE SUICIDAL? </a:t>
            </a:r>
          </a:p>
          <a:p>
            <a:pPr lvl="0" indent="-228600">
              <a:lnSpc>
                <a:spcPct val="90000"/>
              </a:lnSpc>
              <a:spcBef>
                <a:spcPts val="0"/>
              </a:spcBef>
              <a:spcAft>
                <a:spcPts val="600"/>
              </a:spcAft>
              <a:buFont typeface="Arial" panose="020B0604020202020204" pitchFamily="34" charset="0"/>
              <a:buChar char="•"/>
            </a:pPr>
            <a:endParaRPr lang="en-US" sz="2400" b="0" dirty="0">
              <a:solidFill>
                <a:schemeClr val="tx1"/>
              </a:solidFill>
              <a:latin typeface="+mn-lt"/>
              <a:ea typeface="+mn-ea"/>
              <a:cs typeface="+mn-cs"/>
            </a:endParaRPr>
          </a:p>
          <a:p>
            <a:pPr marL="114300" lvl="0" algn="ctr">
              <a:lnSpc>
                <a:spcPct val="90000"/>
              </a:lnSpc>
              <a:spcBef>
                <a:spcPts val="0"/>
              </a:spcBef>
              <a:spcAft>
                <a:spcPts val="600"/>
              </a:spcAft>
            </a:pPr>
            <a:r>
              <a:rPr lang="en-US" sz="2400" b="0" dirty="0">
                <a:solidFill>
                  <a:schemeClr val="tx1"/>
                </a:solidFill>
                <a:latin typeface="+mn-lt"/>
                <a:ea typeface="+mn-ea"/>
                <a:cs typeface="+mn-cs"/>
              </a:rPr>
              <a:t>1.  Withdrawal from Social Contact</a:t>
            </a:r>
          </a:p>
          <a:p>
            <a:pPr marL="457200" lvl="0" indent="-342900" algn="ctr">
              <a:lnSpc>
                <a:spcPct val="90000"/>
              </a:lnSpc>
              <a:spcBef>
                <a:spcPts val="0"/>
              </a:spcBef>
              <a:spcAft>
                <a:spcPts val="600"/>
              </a:spcAft>
              <a:buAutoNum type="arabicPeriod" startAt="2"/>
            </a:pPr>
            <a:r>
              <a:rPr lang="en-US" sz="2400" b="0" dirty="0">
                <a:solidFill>
                  <a:schemeClr val="tx1"/>
                </a:solidFill>
                <a:latin typeface="+mn-lt"/>
                <a:ea typeface="+mn-ea"/>
                <a:cs typeface="+mn-cs"/>
              </a:rPr>
              <a:t>Change in Normal Routines</a:t>
            </a:r>
          </a:p>
          <a:p>
            <a:pPr marL="457200" lvl="0" indent="-342900" algn="ctr">
              <a:lnSpc>
                <a:spcPct val="90000"/>
              </a:lnSpc>
              <a:spcBef>
                <a:spcPts val="0"/>
              </a:spcBef>
              <a:spcAft>
                <a:spcPts val="600"/>
              </a:spcAft>
              <a:buAutoNum type="arabicPeriod" startAt="2"/>
            </a:pPr>
            <a:r>
              <a:rPr lang="en-US" sz="2400" b="0" dirty="0">
                <a:solidFill>
                  <a:schemeClr val="tx1"/>
                </a:solidFill>
                <a:latin typeface="+mn-lt"/>
                <a:ea typeface="+mn-ea"/>
                <a:cs typeface="+mn-cs"/>
              </a:rPr>
              <a:t>Depression</a:t>
            </a:r>
            <a:endParaRPr lang="en-US" sz="2400" dirty="0">
              <a:solidFill>
                <a:schemeClr val="tx1"/>
              </a:solidFill>
              <a:latin typeface="+mn-lt"/>
              <a:ea typeface="+mn-ea"/>
              <a:cs typeface="+mn-cs"/>
            </a:endParaRPr>
          </a:p>
        </p:txBody>
      </p:sp>
      <p:pic>
        <p:nvPicPr>
          <p:cNvPr id="7" name="Picture 6">
            <a:extLst>
              <a:ext uri="{FF2B5EF4-FFF2-40B4-BE49-F238E27FC236}">
                <a16:creationId xmlns:a16="http://schemas.microsoft.com/office/drawing/2014/main" id="{11138AD7-1524-40F5-BC54-8CC051A8559F}"/>
              </a:ext>
            </a:extLst>
          </p:cNvPr>
          <p:cNvPicPr>
            <a:picLocks noChangeAspect="1"/>
          </p:cNvPicPr>
          <p:nvPr/>
        </p:nvPicPr>
        <p:blipFill rotWithShape="1">
          <a:blip r:embed="rId2">
            <a:extLst>
              <a:ext uri="{28A0092B-C50C-407E-A947-70E740481C1C}">
                <a14:useLocalDpi xmlns:a14="http://schemas.microsoft.com/office/drawing/2010/main" val="0"/>
              </a:ext>
            </a:extLst>
          </a:blip>
          <a:srcRect l="23633" r="29415" b="-2"/>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467475" y="624840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Prevention, Behavioral Health, and Best Practices</a:t>
            </a:r>
          </a:p>
        </p:txBody>
      </p:sp>
    </p:spTree>
    <p:extLst>
      <p:ext uri="{BB962C8B-B14F-4D97-AF65-F5344CB8AC3E}">
        <p14:creationId xmlns:p14="http://schemas.microsoft.com/office/powerpoint/2010/main" val="3503660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4FB05A-C0D5-354B-B86D-4713669CBE4B}"/>
              </a:ext>
            </a:extLst>
          </p:cNvPr>
          <p:cNvSpPr txBox="1">
            <a:spLocks/>
          </p:cNvSpPr>
          <p:nvPr/>
        </p:nvSpPr>
        <p:spPr>
          <a:xfrm>
            <a:off x="4813299" y="490537"/>
            <a:ext cx="3968748" cy="16287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700" dirty="0">
                <a:solidFill>
                  <a:schemeClr val="tx1"/>
                </a:solidFill>
                <a:latin typeface="+mj-lt"/>
              </a:rPr>
              <a:t>STRATEGIES FOR MANAGING COMPASSION FATIGUE</a:t>
            </a:r>
          </a:p>
        </p:txBody>
      </p:sp>
      <p:pic>
        <p:nvPicPr>
          <p:cNvPr id="23" name="Picture 8">
            <a:extLst>
              <a:ext uri="{FF2B5EF4-FFF2-40B4-BE49-F238E27FC236}">
                <a16:creationId xmlns:a16="http://schemas.microsoft.com/office/drawing/2014/main" id="{F0AF5221-115F-4F6B-B862-821C4F7332C2}"/>
              </a:ext>
            </a:extLst>
          </p:cNvPr>
          <p:cNvPicPr>
            <a:picLocks noChangeAspect="1"/>
          </p:cNvPicPr>
          <p:nvPr/>
        </p:nvPicPr>
        <p:blipFill rotWithShape="1">
          <a:blip r:embed="rId2"/>
          <a:srcRect l="30491" r="24998" b="-2"/>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graphicFrame>
        <p:nvGraphicFramePr>
          <p:cNvPr id="24" name="Title 1">
            <a:extLst>
              <a:ext uri="{FF2B5EF4-FFF2-40B4-BE49-F238E27FC236}">
                <a16:creationId xmlns:a16="http://schemas.microsoft.com/office/drawing/2014/main" id="{535A943E-C945-4E6A-A70E-59D9876D9008}"/>
              </a:ext>
            </a:extLst>
          </p:cNvPr>
          <p:cNvGraphicFramePr/>
          <p:nvPr>
            <p:extLst>
              <p:ext uri="{D42A27DB-BD31-4B8C-83A1-F6EECF244321}">
                <p14:modId xmlns:p14="http://schemas.microsoft.com/office/powerpoint/2010/main" val="3419702296"/>
              </p:ext>
            </p:extLst>
          </p:nvPr>
        </p:nvGraphicFramePr>
        <p:xfrm>
          <a:off x="4813300" y="2614612"/>
          <a:ext cx="3968747"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6900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1674189" y="633046"/>
            <a:ext cx="3347717" cy="1314996"/>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2800" dirty="0">
                <a:latin typeface="+mj-lt"/>
              </a:rPr>
              <a:t>SELF-CARE AND RESILIENCE</a:t>
            </a:r>
          </a:p>
        </p:txBody>
      </p:sp>
      <p:sp>
        <p:nvSpPr>
          <p:cNvPr id="43" name="Freeform: Shape 4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45" name="Freeform: Shape 4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396390"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1674189" y="2125737"/>
            <a:ext cx="3347717" cy="4044463"/>
          </a:xfrm>
          <a:prstGeom prst="rect">
            <a:avLst/>
          </a:prstGeom>
        </p:spPr>
        <p:txBody>
          <a:bodyPr vert="horz" lIns="91440" tIns="45720" rIns="91440" bIns="45720" rtlCol="0">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indent="-228600">
              <a:lnSpc>
                <a:spcPct val="90000"/>
              </a:lnSpc>
              <a:spcBef>
                <a:spcPts val="0"/>
              </a:spcBef>
              <a:buFont typeface="Arial" panose="020B0604020202020204" pitchFamily="34" charset="0"/>
              <a:buChar char="•"/>
            </a:pPr>
            <a:endParaRPr lang="en-US" sz="2400" dirty="0">
              <a:latin typeface="+mn-lt"/>
              <a:ea typeface="+mn-ea"/>
              <a:cs typeface="+mn-cs"/>
            </a:endParaRPr>
          </a:p>
          <a:p>
            <a:pPr lvl="0" indent="-228600">
              <a:lnSpc>
                <a:spcPct val="90000"/>
              </a:lnSpc>
              <a:spcBef>
                <a:spcPts val="0"/>
              </a:spcBef>
              <a:buFont typeface="Arial" panose="020B0604020202020204" pitchFamily="34" charset="0"/>
              <a:buChar char="•"/>
            </a:pPr>
            <a:endParaRPr lang="en-US" sz="2400" b="0" dirty="0">
              <a:latin typeface="+mn-lt"/>
              <a:ea typeface="+mn-ea"/>
              <a:cs typeface="+mn-cs"/>
            </a:endParaRPr>
          </a:p>
          <a:p>
            <a:pPr lvl="0" indent="-228600">
              <a:lnSpc>
                <a:spcPct val="90000"/>
              </a:lnSpc>
              <a:spcBef>
                <a:spcPts val="0"/>
              </a:spcBef>
              <a:buFont typeface="Arial" panose="020B0604020202020204" pitchFamily="34" charset="0"/>
              <a:buChar char="•"/>
            </a:pPr>
            <a:r>
              <a:rPr lang="en-US" sz="2400" b="0" dirty="0">
                <a:latin typeface="+mn-lt"/>
                <a:ea typeface="+mn-ea"/>
                <a:cs typeface="+mn-cs"/>
              </a:rPr>
              <a:t>How do you take care of yourself?  </a:t>
            </a:r>
          </a:p>
          <a:p>
            <a:pPr lvl="0" indent="-228600">
              <a:lnSpc>
                <a:spcPct val="90000"/>
              </a:lnSpc>
              <a:spcBef>
                <a:spcPts val="0"/>
              </a:spcBef>
              <a:buFont typeface="Arial" panose="020B0604020202020204" pitchFamily="34" charset="0"/>
              <a:buChar char="•"/>
            </a:pPr>
            <a:endParaRPr lang="en-US" sz="2400" b="0" dirty="0">
              <a:latin typeface="+mn-lt"/>
              <a:ea typeface="+mn-ea"/>
              <a:cs typeface="+mn-cs"/>
            </a:endParaRPr>
          </a:p>
          <a:p>
            <a:pPr lvl="0" indent="-228600">
              <a:lnSpc>
                <a:spcPct val="90000"/>
              </a:lnSpc>
              <a:spcBef>
                <a:spcPts val="0"/>
              </a:spcBef>
              <a:buFont typeface="Arial" panose="020B0604020202020204" pitchFamily="34" charset="0"/>
              <a:buChar char="•"/>
            </a:pPr>
            <a:r>
              <a:rPr lang="en-US" sz="2400" b="0" dirty="0">
                <a:latin typeface="+mn-lt"/>
                <a:ea typeface="+mn-ea"/>
                <a:cs typeface="+mn-cs"/>
              </a:rPr>
              <a:t>What strategies have you implemented for preventing and managing Vicarious Trauma, Burn-out, and Compassion Fatigue?</a:t>
            </a:r>
          </a:p>
          <a:p>
            <a:pPr lvl="0" indent="-228600">
              <a:lnSpc>
                <a:spcPct val="90000"/>
              </a:lnSpc>
              <a:spcBef>
                <a:spcPts val="0"/>
              </a:spcBef>
              <a:buFont typeface="Arial" panose="020B0604020202020204" pitchFamily="34" charset="0"/>
              <a:buChar char="•"/>
            </a:pPr>
            <a:endParaRPr lang="en-US" sz="2400" b="0" dirty="0">
              <a:latin typeface="+mn-lt"/>
              <a:ea typeface="+mn-ea"/>
              <a:cs typeface="+mn-cs"/>
            </a:endParaRPr>
          </a:p>
          <a:p>
            <a:pPr lvl="0" indent="-228600">
              <a:lnSpc>
                <a:spcPct val="90000"/>
              </a:lnSpc>
              <a:spcBef>
                <a:spcPts val="1600"/>
              </a:spcBef>
              <a:buFont typeface="Arial" panose="020B0604020202020204" pitchFamily="34" charset="0"/>
              <a:buChar char="•"/>
            </a:pPr>
            <a:endParaRPr lang="en-US" sz="2400" b="0" dirty="0">
              <a:latin typeface="+mn-lt"/>
              <a:ea typeface="+mn-ea"/>
              <a:cs typeface="+mn-cs"/>
            </a:endParaRPr>
          </a:p>
          <a:p>
            <a:pPr indent="-228600">
              <a:lnSpc>
                <a:spcPct val="90000"/>
              </a:lnSpc>
              <a:buFont typeface="Arial" panose="020B0604020202020204" pitchFamily="34" charset="0"/>
              <a:buChar char="•"/>
            </a:pPr>
            <a:endParaRPr lang="en-US" sz="2400" b="0" dirty="0">
              <a:latin typeface="+mn-lt"/>
              <a:ea typeface="+mn-ea"/>
              <a:cs typeface="+mn-cs"/>
            </a:endParaRPr>
          </a:p>
          <a:p>
            <a:pPr indent="-228600">
              <a:lnSpc>
                <a:spcPct val="90000"/>
              </a:lnSpc>
              <a:buFont typeface="Arial" panose="020B0604020202020204" pitchFamily="34" charset="0"/>
              <a:buChar char="•"/>
            </a:pPr>
            <a:endParaRPr lang="en-US" sz="2400" b="0" dirty="0">
              <a:latin typeface="+mn-lt"/>
              <a:ea typeface="+mn-ea"/>
              <a:cs typeface="+mn-cs"/>
            </a:endParaRPr>
          </a:p>
        </p:txBody>
      </p:sp>
      <p:sp>
        <p:nvSpPr>
          <p:cNvPr id="47" name="Freeform: Shape 4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674189"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49" name="Freeform: Shape 4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564" y="3564607"/>
            <a:ext cx="2574436"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Freeform: Shape 5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564" y="3564607"/>
            <a:ext cx="2574436"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a:extLst>
              <a:ext uri="{FF2B5EF4-FFF2-40B4-BE49-F238E27FC236}">
                <a16:creationId xmlns:a16="http://schemas.microsoft.com/office/drawing/2014/main" id="{A83BA37F-BA96-401A-877A-D8AEF46ADAB1}"/>
              </a:ext>
            </a:extLst>
          </p:cNvPr>
          <p:cNvPicPr>
            <a:picLocks noChangeAspect="1"/>
          </p:cNvPicPr>
          <p:nvPr/>
        </p:nvPicPr>
        <p:blipFill rotWithShape="1">
          <a:blip r:embed="rId2">
            <a:extLst>
              <a:ext uri="{28A0092B-C50C-407E-A947-70E740481C1C}">
                <a14:useLocalDpi xmlns:a14="http://schemas.microsoft.com/office/drawing/2010/main" val="0"/>
              </a:ext>
            </a:extLst>
          </a:blip>
          <a:srcRect l="11975" r="13027" b="3"/>
          <a:stretch/>
        </p:blipFill>
        <p:spPr>
          <a:xfrm>
            <a:off x="5265360" y="871280"/>
            <a:ext cx="3311803"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5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21453" y="5987064"/>
            <a:ext cx="790849" cy="469689"/>
            <a:chOff x="9841624" y="4115729"/>
            <a:chExt cx="602169" cy="268223"/>
          </a:xfrm>
          <a:solidFill>
            <a:schemeClr val="bg1"/>
          </a:solidFill>
        </p:grpSpPr>
        <p:sp>
          <p:nvSpPr>
            <p:cNvPr id="54" name="Freeform: Shape 5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877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 name="Group 6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64" name="Straight Connector 6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8" name="Isosceles Triangle 6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Isosceles Triangle 7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Isosceles Triangle 7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47D89A85-3A84-499E-B05A-7C0A17D4E30C}"/>
              </a:ext>
            </a:extLst>
          </p:cNvPr>
          <p:cNvSpPr>
            <a:spLocks noGrp="1"/>
          </p:cNvSpPr>
          <p:nvPr>
            <p:ph type="title"/>
          </p:nvPr>
        </p:nvSpPr>
        <p:spPr>
          <a:xfrm>
            <a:off x="508000" y="609600"/>
            <a:ext cx="6447501" cy="1320800"/>
          </a:xfrm>
        </p:spPr>
        <p:txBody>
          <a:bodyPr vert="horz" lIns="91440" tIns="45720" rIns="91440" bIns="45720" rtlCol="0" anchor="t">
            <a:normAutofit/>
          </a:bodyPr>
          <a:lstStyle/>
          <a:p>
            <a:pPr defTabSz="457200"/>
            <a:r>
              <a:rPr lang="en-US" sz="3600" dirty="0"/>
              <a:t>SELF-CARE AND RESILIENCE</a:t>
            </a:r>
            <a:br>
              <a:rPr lang="en-US" sz="3600" dirty="0"/>
            </a:br>
            <a:endParaRPr lang="en-US" sz="3600" dirty="0"/>
          </a:p>
        </p:txBody>
      </p:sp>
      <p:sp>
        <p:nvSpPr>
          <p:cNvPr id="4" name="Text Placeholder 3">
            <a:extLst>
              <a:ext uri="{FF2B5EF4-FFF2-40B4-BE49-F238E27FC236}">
                <a16:creationId xmlns:a16="http://schemas.microsoft.com/office/drawing/2014/main" id="{B3E18448-87ED-4492-B189-1A306D8DFDA4}"/>
              </a:ext>
            </a:extLst>
          </p:cNvPr>
          <p:cNvSpPr>
            <a:spLocks noGrp="1"/>
          </p:cNvSpPr>
          <p:nvPr>
            <p:ph type="body" sz="half" idx="2"/>
          </p:nvPr>
        </p:nvSpPr>
        <p:spPr>
          <a:xfrm>
            <a:off x="4752215" y="5486400"/>
            <a:ext cx="2201035" cy="554962"/>
          </a:xfrm>
        </p:spPr>
        <p:txBody>
          <a:bodyPr vert="horz" lIns="91440" tIns="45720" rIns="91440" bIns="45720" rtlCol="0">
            <a:normAutofit/>
          </a:bodyPr>
          <a:lstStyle/>
          <a:p>
            <a:pPr lvl="0" defTabSz="457200">
              <a:spcBef>
                <a:spcPts val="1000"/>
              </a:spcBef>
            </a:pPr>
            <a:r>
              <a:rPr lang="en-US" sz="1400" dirty="0"/>
              <a:t>Source:  www.OlgaPhoenix.com</a:t>
            </a:r>
          </a:p>
          <a:p>
            <a:pPr lvl="0" defTabSz="457200">
              <a:spcBef>
                <a:spcPts val="1000"/>
              </a:spcBef>
              <a:buFont typeface="Wingdings 3" charset="2"/>
              <a:buChar char=""/>
            </a:pPr>
            <a:endParaRPr lang="en-US" dirty="0"/>
          </a:p>
          <a:p>
            <a:pPr lvl="0" defTabSz="457200">
              <a:spcBef>
                <a:spcPts val="1000"/>
              </a:spcBef>
              <a:buFont typeface="Wingdings 3" charset="2"/>
              <a:buChar char=""/>
            </a:pPr>
            <a:endParaRPr lang="en-US" dirty="0"/>
          </a:p>
          <a:p>
            <a:pPr defTabSz="457200">
              <a:spcBef>
                <a:spcPts val="1000"/>
              </a:spcBef>
              <a:buFont typeface="Wingdings 3" charset="2"/>
              <a:buChar char=""/>
            </a:pPr>
            <a:endParaRPr lang="en-US" dirty="0"/>
          </a:p>
        </p:txBody>
      </p:sp>
      <p:pic>
        <p:nvPicPr>
          <p:cNvPr id="5" name="Picture Placeholder 4">
            <a:extLst>
              <a:ext uri="{FF2B5EF4-FFF2-40B4-BE49-F238E27FC236}">
                <a16:creationId xmlns:a16="http://schemas.microsoft.com/office/drawing/2014/main" id="{5980AA4D-F07E-4E4C-A29E-84F8EB485608}"/>
              </a:ext>
            </a:extLst>
          </p:cNvPr>
          <p:cNvPicPr>
            <a:picLocks noGrp="1" noChangeAspect="1"/>
          </p:cNvPicPr>
          <p:nvPr>
            <p:ph type="pic" idx="1"/>
          </p:nvPr>
        </p:nvPicPr>
        <p:blipFill rotWithShape="1">
          <a:blip r:embed="rId2"/>
          <a:srcRect t="5977" r="-2" b="5971"/>
          <a:stretch/>
        </p:blipFill>
        <p:spPr>
          <a:xfrm>
            <a:off x="508000" y="2159331"/>
            <a:ext cx="4067572" cy="3882362"/>
          </a:xfrm>
          <a:prstGeom prst="rect">
            <a:avLst/>
          </a:prstGeom>
        </p:spPr>
      </p:pic>
    </p:spTree>
    <p:extLst>
      <p:ext uri="{BB962C8B-B14F-4D97-AF65-F5344CB8AC3E}">
        <p14:creationId xmlns:p14="http://schemas.microsoft.com/office/powerpoint/2010/main" val="1001856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 name="Rectangle 2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18" descr="Question mark on green pastel background">
            <a:extLst>
              <a:ext uri="{FF2B5EF4-FFF2-40B4-BE49-F238E27FC236}">
                <a16:creationId xmlns:a16="http://schemas.microsoft.com/office/drawing/2014/main" id="{45952AC1-DC33-42C4-97BB-1CC3639E3C73}"/>
              </a:ext>
            </a:extLst>
          </p:cNvPr>
          <p:cNvPicPr>
            <a:picLocks noChangeAspect="1"/>
          </p:cNvPicPr>
          <p:nvPr/>
        </p:nvPicPr>
        <p:blipFill rotWithShape="1">
          <a:blip r:embed="rId2">
            <a:alphaModFix amt="50000"/>
          </a:blip>
          <a:srcRect/>
          <a:stretch/>
        </p:blipFill>
        <p:spPr>
          <a:xfrm>
            <a:off x="20" y="1"/>
            <a:ext cx="9143980" cy="6857999"/>
          </a:xfrm>
          <a:prstGeom prst="rect">
            <a:avLst/>
          </a:prstGeom>
        </p:spPr>
      </p:pic>
      <p:sp>
        <p:nvSpPr>
          <p:cNvPr id="2" name="Title 1">
            <a:extLst>
              <a:ext uri="{FF2B5EF4-FFF2-40B4-BE49-F238E27FC236}">
                <a16:creationId xmlns:a16="http://schemas.microsoft.com/office/drawing/2014/main" id="{C4A4098D-711C-8349-A701-8E3AEEEBB8CA}"/>
              </a:ext>
            </a:extLst>
          </p:cNvPr>
          <p:cNvSpPr txBox="1">
            <a:spLocks/>
          </p:cNvSpPr>
          <p:nvPr/>
        </p:nvSpPr>
        <p:spPr>
          <a:xfrm>
            <a:off x="1143000" y="1122362"/>
            <a:ext cx="6858000" cy="290051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gn="ctr">
              <a:lnSpc>
                <a:spcPct val="90000"/>
              </a:lnSpc>
              <a:spcAft>
                <a:spcPts val="600"/>
              </a:spcAft>
            </a:pPr>
            <a:r>
              <a:rPr lang="en-US" sz="6000" dirty="0">
                <a:solidFill>
                  <a:srgbClr val="FFFFFF"/>
                </a:solidFill>
                <a:latin typeface="+mj-lt"/>
              </a:rPr>
              <a:t>CONCLUSION, WRAP-UP, AND QUESTIONS</a:t>
            </a:r>
          </a:p>
        </p:txBody>
      </p:sp>
      <p:sp>
        <p:nvSpPr>
          <p:cNvPr id="5" name="Subtitle 2">
            <a:extLst>
              <a:ext uri="{FF2B5EF4-FFF2-40B4-BE49-F238E27FC236}">
                <a16:creationId xmlns:a16="http://schemas.microsoft.com/office/drawing/2014/main" id="{C2B25CEE-FBEC-C840-82FB-6C71F544B964}"/>
              </a:ext>
            </a:extLst>
          </p:cNvPr>
          <p:cNvSpPr txBox="1">
            <a:spLocks/>
          </p:cNvSpPr>
          <p:nvPr/>
        </p:nvSpPr>
        <p:spPr>
          <a:xfrm>
            <a:off x="695325" y="3429000"/>
            <a:ext cx="6400800" cy="533400"/>
          </a:xfrm>
          <a:prstGeom prst="rect">
            <a:avLst/>
          </a:prstGeom>
        </p:spPr>
        <p:txBody>
          <a:bodyPr>
            <a:normAutofit/>
          </a:bodyPr>
          <a:lstStyle>
            <a:lvl1pPr marL="0" indent="0" algn="l" defTabSz="914400" rtl="0" eaLnBrk="1" latinLnBrk="0" hangingPunct="1">
              <a:spcBef>
                <a:spcPct val="20000"/>
              </a:spcBef>
              <a:buFont typeface="Arial" pitchFamily="34" charset="0"/>
              <a:buNone/>
              <a:defRPr sz="2800" kern="1200">
                <a:solidFill>
                  <a:schemeClr val="bg1"/>
                </a:solidFill>
                <a:latin typeface="Avenir Roman" panose="02000503020000020003" pitchFamily="2"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400" dirty="0">
              <a:latin typeface="Arial" panose="020B0604020202020204" pitchFamily="34" charset="0"/>
              <a:cs typeface="Arial" panose="020B0604020202020204" pitchFamily="34" charset="0"/>
            </a:endParaRPr>
          </a:p>
        </p:txBody>
      </p:sp>
      <p:sp>
        <p:nvSpPr>
          <p:cNvPr id="6" name="Date Placeholder 3">
            <a:extLst>
              <a:ext uri="{FF2B5EF4-FFF2-40B4-BE49-F238E27FC236}">
                <a16:creationId xmlns:a16="http://schemas.microsoft.com/office/drawing/2014/main" id="{C328C2AB-3A3D-EA43-83AF-BDCFB47EBE45}"/>
              </a:ext>
            </a:extLst>
          </p:cNvPr>
          <p:cNvSpPr txBox="1">
            <a:spLocks/>
          </p:cNvSpPr>
          <p:nvPr/>
        </p:nvSpPr>
        <p:spPr>
          <a:xfrm>
            <a:off x="6315075" y="624840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9847132"/>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720090" y="434101"/>
            <a:ext cx="7709978" cy="1362042"/>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4200" kern="1200" dirty="0">
                <a:latin typeface="+mj-lt"/>
                <a:ea typeface="+mj-ea"/>
                <a:cs typeface="+mj-cs"/>
              </a:rPr>
              <a:t>FOR MORE INFORMATION, CONTACT THE PRESENTER:</a:t>
            </a:r>
          </a:p>
        </p:txBody>
      </p:sp>
      <p:sp>
        <p:nvSpPr>
          <p:cNvPr id="13" name="Rectangle 12">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9144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EC7A357B-1965-354F-A209-212EF64C5FFA}"/>
              </a:ext>
            </a:extLst>
          </p:cNvPr>
          <p:cNvSpPr txBox="1">
            <a:spLocks/>
          </p:cNvSpPr>
          <p:nvPr/>
        </p:nvSpPr>
        <p:spPr>
          <a:xfrm>
            <a:off x="719138" y="2916238"/>
            <a:ext cx="7708900" cy="2535238"/>
          </a:xfrm>
          <a:prstGeom prst="rect">
            <a:avLst/>
          </a:prstGeom>
        </p:spPr>
        <p:txBody>
          <a:bodyPr wrap="square" anchor="t">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lvl="0">
              <a:lnSpc>
                <a:spcPct val="90000"/>
              </a:lnSpc>
              <a:spcAft>
                <a:spcPts val="600"/>
              </a:spcAft>
            </a:pPr>
            <a:endParaRPr lang="en-US" sz="1500" b="0" dirty="0">
              <a:solidFill>
                <a:prstClr val="black"/>
              </a:solidFill>
              <a:latin typeface="Arial" panose="020B0604020202020204" pitchFamily="34" charset="0"/>
              <a:cs typeface="Arial" panose="020B0604020202020204" pitchFamily="34" charset="0"/>
            </a:endParaRPr>
          </a:p>
          <a:p>
            <a:pPr lvl="0">
              <a:lnSpc>
                <a:spcPct val="90000"/>
              </a:lnSpc>
              <a:spcAft>
                <a:spcPts val="600"/>
              </a:spcAft>
            </a:pPr>
            <a:endParaRPr lang="en-US" sz="1500" b="0" dirty="0">
              <a:solidFill>
                <a:prstClr val="black"/>
              </a:solidFill>
              <a:latin typeface="Arial" panose="020B0604020202020204" pitchFamily="34" charset="0"/>
              <a:cs typeface="Arial" panose="020B0604020202020204" pitchFamily="34" charset="0"/>
            </a:endParaRPr>
          </a:p>
          <a:p>
            <a:pPr marL="0" indent="0">
              <a:lnSpc>
                <a:spcPct val="90000"/>
              </a:lnSpc>
              <a:spcAft>
                <a:spcPts val="600"/>
              </a:spcAft>
              <a:buFont typeface="Arial" panose="020B0604020202020204" pitchFamily="34" charset="0"/>
              <a:buNone/>
            </a:pPr>
            <a:endParaRPr lang="en-US" sz="1500" dirty="0">
              <a:solidFill>
                <a:schemeClr val="tx1"/>
              </a:solidFill>
              <a:latin typeface="Arial" panose="020B0604020202020204" pitchFamily="34" charset="0"/>
              <a:cs typeface="Arial" panose="020B0604020202020204" pitchFamily="34" charset="0"/>
            </a:endParaRPr>
          </a:p>
          <a:p>
            <a:pPr marL="342900" indent="-342900">
              <a:lnSpc>
                <a:spcPct val="90000"/>
              </a:lnSpc>
              <a:spcAft>
                <a:spcPts val="600"/>
              </a:spcAft>
              <a:buFont typeface="Arial" panose="020B0604020202020204" pitchFamily="34" charset="0"/>
              <a:buChar char="•"/>
            </a:pPr>
            <a:endParaRPr lang="en-US" sz="1500" dirty="0">
              <a:solidFill>
                <a:schemeClr val="tx1"/>
              </a:solidFill>
              <a:latin typeface="Arial" panose="020B0604020202020204" pitchFamily="34" charset="0"/>
              <a:cs typeface="Arial" panose="020B0604020202020204" pitchFamily="34" charset="0"/>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719138" y="5489575"/>
            <a:ext cx="7708900" cy="414338"/>
          </a:xfrm>
          <a:prstGeom prst="rect">
            <a:avLst/>
          </a:prstGeom>
        </p:spPr>
        <p:txBody>
          <a:bodyPr wrap="square" anchor="t">
            <a:normAutofit/>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700" dirty="0">
                <a:latin typeface="Arial" panose="020B0604020202020204" pitchFamily="34" charset="0"/>
                <a:cs typeface="Arial" panose="020B0604020202020204" pitchFamily="34" charset="0"/>
              </a:rPr>
              <a:t>Suicide, Mental Health, Prevention, &amp; Self Care</a:t>
            </a:r>
          </a:p>
          <a:p>
            <a:pPr>
              <a:lnSpc>
                <a:spcPct val="90000"/>
              </a:lnSpc>
              <a:spcAft>
                <a:spcPts val="600"/>
              </a:spcAft>
            </a:pPr>
            <a:fld id="{0E9DF912-B455-4FF4-848D-099DFD410045}" type="datetime1">
              <a:rPr lang="en-US" sz="700" smtClean="0">
                <a:latin typeface="Arial" panose="020B0604020202020204" pitchFamily="34" charset="0"/>
                <a:cs typeface="Arial" panose="020B0604020202020204" pitchFamily="34" charset="0"/>
              </a:rPr>
              <a:pPr>
                <a:lnSpc>
                  <a:spcPct val="90000"/>
                </a:lnSpc>
                <a:spcAft>
                  <a:spcPts val="600"/>
                </a:spcAft>
              </a:pPr>
              <a:t>4/4/2022</a:t>
            </a:fld>
            <a:endParaRPr lang="en-US" sz="7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69979B0-49DD-428F-9AD2-51763A5ADD08}"/>
              </a:ext>
            </a:extLst>
          </p:cNvPr>
          <p:cNvSpPr/>
          <p:nvPr/>
        </p:nvSpPr>
        <p:spPr>
          <a:xfrm>
            <a:off x="0" y="2432956"/>
            <a:ext cx="9144000" cy="4278094"/>
          </a:xfrm>
          <a:prstGeom prst="rect">
            <a:avLst/>
          </a:prstGeom>
        </p:spPr>
        <p:txBody>
          <a:bodyPr wrap="square">
            <a:spAutoFit/>
          </a:bodyPr>
          <a:lstStyle/>
          <a:p>
            <a:pPr lvl="0" algn="ctr">
              <a:lnSpc>
                <a:spcPct val="90000"/>
              </a:lnSpc>
              <a:spcAft>
                <a:spcPts val="600"/>
              </a:spcAft>
            </a:pPr>
            <a:r>
              <a:rPr lang="en-US" sz="2800" dirty="0">
                <a:solidFill>
                  <a:prstClr val="black"/>
                </a:solidFill>
                <a:latin typeface="Arial" panose="020B0604020202020204" pitchFamily="34" charset="0"/>
                <a:cs typeface="Arial" panose="020B0604020202020204" pitchFamily="34" charset="0"/>
              </a:rPr>
              <a:t>Terri Cooley-Bennett, LCSW, LSCSW, CCDP-D, TTS</a:t>
            </a:r>
          </a:p>
          <a:p>
            <a:pPr lvl="0" algn="ctr">
              <a:lnSpc>
                <a:spcPct val="90000"/>
              </a:lnSpc>
              <a:spcAft>
                <a:spcPts val="600"/>
              </a:spcAft>
            </a:pPr>
            <a:endParaRPr lang="en-US" sz="2800" dirty="0">
              <a:solidFill>
                <a:prstClr val="black"/>
              </a:solidFill>
              <a:latin typeface="Arial" panose="020B0604020202020204" pitchFamily="34" charset="0"/>
              <a:cs typeface="Arial" panose="020B0604020202020204" pitchFamily="34" charset="0"/>
            </a:endParaRPr>
          </a:p>
          <a:p>
            <a:pPr lvl="0" algn="ctr">
              <a:lnSpc>
                <a:spcPct val="90000"/>
              </a:lnSpc>
              <a:spcAft>
                <a:spcPts val="600"/>
              </a:spcAft>
            </a:pPr>
            <a:r>
              <a:rPr lang="en-US" sz="2800" dirty="0">
                <a:solidFill>
                  <a:prstClr val="black"/>
                </a:solidFill>
                <a:latin typeface="Calibri" panose="020F0502020204030204"/>
              </a:rPr>
              <a:t>Outreach Services Manager at Swope Health Services; Workshop Presenter and Speaker for the Missouri Chapter of the National Association of Social Workers, the Missouri Department of Mental Health, the Missouri Credentialing Board, the University Of Kansas School of Social Welfare Continue Education Program, and Others.</a:t>
            </a:r>
          </a:p>
          <a:p>
            <a:pPr lvl="0">
              <a:lnSpc>
                <a:spcPct val="90000"/>
              </a:lnSpc>
              <a:spcAft>
                <a:spcPts val="600"/>
              </a:spcAft>
            </a:pPr>
            <a:endParaRPr lang="en-US" sz="2800" dirty="0">
              <a:solidFill>
                <a:prstClr val="black"/>
              </a:solidFill>
              <a:latin typeface="Arial" panose="020B0604020202020204" pitchFamily="34" charset="0"/>
              <a:cs typeface="Arial" panose="020B0604020202020204" pitchFamily="34" charset="0"/>
            </a:endParaRPr>
          </a:p>
          <a:p>
            <a:pPr lvl="0" algn="ctr">
              <a:lnSpc>
                <a:spcPct val="90000"/>
              </a:lnSpc>
              <a:spcAft>
                <a:spcPts val="600"/>
              </a:spcAft>
            </a:pPr>
            <a:r>
              <a:rPr lang="en-US" sz="2800" dirty="0">
                <a:solidFill>
                  <a:prstClr val="black"/>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tcooley-bennett@swopehealth.org</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83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F37C7A-65CF-4158-B734-093F3E5D7FD3}"/>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18243" b="29710"/>
          <a:stretch/>
        </p:blipFill>
        <p:spPr>
          <a:xfrm>
            <a:off x="15" y="857257"/>
            <a:ext cx="9143985" cy="5143493"/>
          </a:xfrm>
          <a:prstGeom prst="rect">
            <a:avLst/>
          </a:prstGeom>
        </p:spPr>
      </p:pic>
      <p:sp>
        <p:nvSpPr>
          <p:cNvPr id="17"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9" y="1098133"/>
            <a:ext cx="3249230" cy="4422557"/>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5812489" y="1075274"/>
            <a:ext cx="2819430" cy="829726"/>
          </a:xfrm>
          <a:prstGeom prst="rect">
            <a:avLst/>
          </a:prstGeom>
        </p:spPr>
        <p:txBody>
          <a:bodyPr vert="horz" lIns="68580" tIns="34290" rIns="68580" bIns="34290" rtlCol="0" anchor="ctr">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defTabSz="685800">
              <a:lnSpc>
                <a:spcPct val="90000"/>
              </a:lnSpc>
              <a:spcAft>
                <a:spcPts val="450"/>
              </a:spcAft>
            </a:pPr>
            <a:r>
              <a:rPr lang="en-US" sz="2100" dirty="0">
                <a:solidFill>
                  <a:prstClr val="black"/>
                </a:solidFill>
                <a:latin typeface="Calibri Light" panose="020F0302020204030204"/>
              </a:rPr>
              <a:t>SUICIDE WARNING SIGNS OR SUICIDAL THOUGHTS</a:t>
            </a:r>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5619048" y="1828800"/>
            <a:ext cx="3249229" cy="3733409"/>
          </a:xfrm>
          <a:prstGeom prst="rect">
            <a:avLst/>
          </a:prstGeom>
        </p:spPr>
        <p:txBody>
          <a:bodyPr vert="horz" lIns="68580" tIns="34290" rIns="68580" bIns="34290" rtlCol="0">
            <a:normAutofit fontScale="62500" lnSpcReduction="200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257175" indent="-171450" defTabSz="685800">
              <a:lnSpc>
                <a:spcPct val="90000"/>
              </a:lnSpc>
              <a:spcBef>
                <a:spcPts val="0"/>
              </a:spcBef>
              <a:spcAft>
                <a:spcPts val="450"/>
              </a:spcAft>
              <a:buFont typeface="Arial" panose="020B0604020202020204" pitchFamily="34" charset="0"/>
              <a:buChar char="•"/>
            </a:pPr>
            <a:endParaRPr lang="en-US" sz="1600" b="0" dirty="0">
              <a:solidFill>
                <a:prstClr val="black"/>
              </a:solidFill>
              <a:latin typeface="Calibri" panose="020F0502020204030204"/>
            </a:endParaRP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Talking about suicide</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Getting the means to attempt or commit suicide</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Withdrawal from social contact</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Mood Swings</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Preoccupation with death, dying, or violence</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Feeling trapped or hopeless</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Increased use of substances</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Change in normal routines such as eating and sleeping patterns</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Risky or self-destructive behaviors</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Giving away belongings or “getting affairs in order”</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Saying goodbye to others as if they won’t be seen again</a:t>
            </a:r>
          </a:p>
          <a:p>
            <a:pPr marL="257175" indent="-171450" defTabSz="685800">
              <a:lnSpc>
                <a:spcPct val="90000"/>
              </a:lnSpc>
              <a:spcBef>
                <a:spcPts val="0"/>
              </a:spcBef>
              <a:spcAft>
                <a:spcPts val="450"/>
              </a:spcAft>
              <a:buFont typeface="Arial" panose="020B0604020202020204" pitchFamily="34" charset="0"/>
              <a:buChar char="•"/>
            </a:pPr>
            <a:r>
              <a:rPr lang="en-US" sz="1900" b="0" dirty="0">
                <a:solidFill>
                  <a:prstClr val="black"/>
                </a:solidFill>
                <a:latin typeface="Calibri" panose="020F0502020204030204"/>
              </a:rPr>
              <a:t>Personality changes, severe anxiety or agitation, particularly in conjunction with other warning signs</a:t>
            </a:r>
          </a:p>
          <a:p>
            <a:pPr marL="85725" defTabSz="685800">
              <a:lnSpc>
                <a:spcPct val="90000"/>
              </a:lnSpc>
              <a:spcBef>
                <a:spcPts val="0"/>
              </a:spcBef>
              <a:spcAft>
                <a:spcPts val="450"/>
              </a:spcAft>
            </a:pPr>
            <a:endParaRPr lang="en-US" sz="1600" b="0" dirty="0">
              <a:solidFill>
                <a:prstClr val="black"/>
              </a:solidFill>
              <a:latin typeface="Calibri" panose="020F0502020204030204"/>
            </a:endParaRPr>
          </a:p>
          <a:p>
            <a:pPr defTabSz="685800">
              <a:lnSpc>
                <a:spcPct val="90000"/>
              </a:lnSpc>
              <a:spcAft>
                <a:spcPts val="450"/>
              </a:spcAft>
            </a:pPr>
            <a:r>
              <a:rPr lang="en-US" sz="1400" b="0" dirty="0">
                <a:solidFill>
                  <a:prstClr val="black"/>
                </a:solidFill>
                <a:latin typeface="Calibri" panose="020F0502020204030204"/>
              </a:rPr>
              <a:t>Source: </a:t>
            </a:r>
            <a:r>
              <a:rPr lang="en-US" sz="1400" b="0" dirty="0">
                <a:solidFill>
                  <a:prstClr val="black"/>
                </a:solidFill>
                <a:latin typeface="Calibri" panose="020F0502020204030204"/>
                <a:hlinkClick r:id="rId3"/>
              </a:rPr>
              <a:t>https://www.mayoclinic.org/diseases-conditions/suicide/diagnosis-treatment/drc-20378054</a:t>
            </a:r>
            <a:endParaRPr lang="en-US" sz="1400" b="0" dirty="0">
              <a:solidFill>
                <a:prstClr val="black"/>
              </a:solidFill>
              <a:latin typeface="Calibri" panose="020F0502020204030204"/>
            </a:endParaRPr>
          </a:p>
          <a:p>
            <a:pPr defTabSz="685800">
              <a:lnSpc>
                <a:spcPct val="90000"/>
              </a:lnSpc>
              <a:spcAft>
                <a:spcPts val="450"/>
              </a:spcAft>
            </a:pPr>
            <a:endParaRPr lang="en-US" sz="825" b="0" dirty="0">
              <a:solidFill>
                <a:prstClr val="black"/>
              </a:solidFill>
              <a:latin typeface="Calibri" panose="020F0502020204030204"/>
            </a:endParaRPr>
          </a:p>
        </p:txBody>
      </p:sp>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5879307" y="5543550"/>
            <a:ext cx="1778794" cy="1714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endParaRPr lang="en-US" sz="900" dirty="0">
              <a:solidFill>
                <a:prstClr val="white"/>
              </a:solidFill>
              <a:latin typeface="Calibri Light" panose="020F0302020204030204"/>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5993607" y="5543550"/>
            <a:ext cx="1778794" cy="28575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450"/>
              </a:spcAft>
            </a:pPr>
            <a:r>
              <a:rPr lang="en-US" sz="900" dirty="0">
                <a:solidFill>
                  <a:prstClr val="white"/>
                </a:solidFill>
                <a:latin typeface="Arial" panose="020B0604020202020204" pitchFamily="34" charset="0"/>
                <a:cs typeface="Arial" panose="020B0604020202020204" pitchFamily="34" charset="0"/>
              </a:rPr>
              <a:t>Trauma and Suicide</a:t>
            </a:r>
          </a:p>
          <a:p>
            <a:pPr defTabSz="685800">
              <a:spcAft>
                <a:spcPts val="450"/>
              </a:spcAft>
            </a:pPr>
            <a:fld id="{0E9DF912-B455-4FF4-848D-099DFD410045}" type="datetime1">
              <a:rPr lang="en-US" sz="900">
                <a:solidFill>
                  <a:prstClr val="white"/>
                </a:solidFill>
                <a:latin typeface="Arial" panose="020B0604020202020204" pitchFamily="34" charset="0"/>
                <a:cs typeface="Arial" panose="020B0604020202020204" pitchFamily="34" charset="0"/>
              </a:rPr>
              <a:pPr defTabSz="685800">
                <a:spcAft>
                  <a:spcPts val="450"/>
                </a:spcAft>
              </a:pPr>
              <a:t>4/4/2022</a:t>
            </a:fld>
            <a:endParaRPr lang="en-US" sz="9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2C67D99-F38F-4236-B5EA-3FF9D53BE226}"/>
              </a:ext>
            </a:extLst>
          </p:cNvPr>
          <p:cNvSpPr>
            <a:spLocks noGrp="1"/>
          </p:cNvSpPr>
          <p:nvPr>
            <p:ph type="title"/>
          </p:nvPr>
        </p:nvSpPr>
        <p:spPr>
          <a:xfrm>
            <a:off x="4885341" y="365125"/>
            <a:ext cx="3630007" cy="1807305"/>
          </a:xfrm>
        </p:spPr>
        <p:txBody>
          <a:bodyPr>
            <a:normAutofit/>
          </a:bodyPr>
          <a:lstStyle/>
          <a:p>
            <a:r>
              <a:rPr lang="en-US" dirty="0"/>
              <a:t>RISK FACTORS FOR SUICIDE</a:t>
            </a:r>
            <a:br>
              <a:rPr lang="en-US" dirty="0"/>
            </a:br>
            <a:endParaRPr lang="en-US" dirty="0"/>
          </a:p>
        </p:txBody>
      </p:sp>
      <p:pic>
        <p:nvPicPr>
          <p:cNvPr id="5" name="Picture 4">
            <a:extLst>
              <a:ext uri="{FF2B5EF4-FFF2-40B4-BE49-F238E27FC236}">
                <a16:creationId xmlns:a16="http://schemas.microsoft.com/office/drawing/2014/main" id="{B41CBDFC-6A1F-4126-BDB8-D13DA2568029}"/>
              </a:ext>
            </a:extLst>
          </p:cNvPr>
          <p:cNvPicPr>
            <a:picLocks noChangeAspect="1"/>
          </p:cNvPicPr>
          <p:nvPr/>
        </p:nvPicPr>
        <p:blipFill rotWithShape="1">
          <a:blip r:embed="rId2"/>
          <a:srcRect r="1630"/>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7C50E59-7A8D-49D8-9445-D9CA6CB84614}"/>
              </a:ext>
            </a:extLst>
          </p:cNvPr>
          <p:cNvSpPr>
            <a:spLocks noGrp="1"/>
          </p:cNvSpPr>
          <p:nvPr>
            <p:ph idx="1"/>
          </p:nvPr>
        </p:nvSpPr>
        <p:spPr>
          <a:xfrm>
            <a:off x="4885341" y="1600200"/>
            <a:ext cx="3877659" cy="4892675"/>
          </a:xfrm>
        </p:spPr>
        <p:txBody>
          <a:bodyPr>
            <a:normAutofit fontScale="70000" lnSpcReduction="20000"/>
          </a:bodyPr>
          <a:lstStyle/>
          <a:p>
            <a:pPr marL="257175">
              <a:spcAft>
                <a:spcPts val="450"/>
              </a:spcAft>
            </a:pPr>
            <a:endParaRPr lang="en-US" sz="2000" dirty="0"/>
          </a:p>
          <a:p>
            <a:pPr marL="257175">
              <a:spcAft>
                <a:spcPts val="450"/>
              </a:spcAft>
            </a:pPr>
            <a:r>
              <a:rPr lang="en-US" sz="2000" dirty="0"/>
              <a:t>Depression and other mental disorders</a:t>
            </a:r>
          </a:p>
          <a:p>
            <a:pPr marL="257175">
              <a:spcAft>
                <a:spcPts val="450"/>
              </a:spcAft>
            </a:pPr>
            <a:r>
              <a:rPr lang="en-US" sz="2000" dirty="0"/>
              <a:t>Substance Use Disorder (often combined with a mental disorder)</a:t>
            </a:r>
          </a:p>
          <a:p>
            <a:pPr marL="257175">
              <a:spcAft>
                <a:spcPts val="450"/>
              </a:spcAft>
            </a:pPr>
            <a:r>
              <a:rPr lang="en-US" sz="2000" dirty="0"/>
              <a:t>Prior Suicide Attempt</a:t>
            </a:r>
          </a:p>
          <a:p>
            <a:pPr marL="257175">
              <a:spcAft>
                <a:spcPts val="450"/>
              </a:spcAft>
            </a:pPr>
            <a:r>
              <a:rPr lang="en-US" sz="2000" dirty="0"/>
              <a:t>Family History of Suicide</a:t>
            </a:r>
          </a:p>
          <a:p>
            <a:pPr marL="257175">
              <a:spcAft>
                <a:spcPts val="450"/>
              </a:spcAft>
            </a:pPr>
            <a:r>
              <a:rPr lang="en-US" sz="2000" dirty="0"/>
              <a:t>Family Violence including physical or sexual abuse</a:t>
            </a:r>
          </a:p>
          <a:p>
            <a:pPr marL="257175">
              <a:spcAft>
                <a:spcPts val="450"/>
              </a:spcAft>
            </a:pPr>
            <a:r>
              <a:rPr lang="en-US" sz="2000" dirty="0"/>
              <a:t>Firearms in the Home</a:t>
            </a:r>
          </a:p>
          <a:p>
            <a:pPr marL="257175">
              <a:spcAft>
                <a:spcPts val="450"/>
              </a:spcAft>
            </a:pPr>
            <a:r>
              <a:rPr lang="en-US" sz="2000" dirty="0"/>
              <a:t>Incarceration</a:t>
            </a:r>
          </a:p>
          <a:p>
            <a:pPr marL="257175">
              <a:spcAft>
                <a:spcPts val="450"/>
              </a:spcAft>
            </a:pPr>
            <a:r>
              <a:rPr lang="en-US" sz="2000" dirty="0"/>
              <a:t>Exposure to suicidal behavior of others, such as family members or peers</a:t>
            </a:r>
          </a:p>
          <a:p>
            <a:pPr marL="0" indent="0">
              <a:spcAft>
                <a:spcPts val="450"/>
              </a:spcAft>
              <a:buNone/>
            </a:pPr>
            <a:r>
              <a:rPr lang="en-US" sz="2000" dirty="0"/>
              <a:t>Note:  many people who have these risk factors are not suicidal</a:t>
            </a:r>
          </a:p>
          <a:p>
            <a:pPr marL="0" indent="0">
              <a:spcAft>
                <a:spcPts val="450"/>
              </a:spcAft>
              <a:buNone/>
            </a:pPr>
            <a:endParaRPr lang="en-US" sz="2000" dirty="0"/>
          </a:p>
          <a:p>
            <a:pPr marL="0" indent="0">
              <a:spcAft>
                <a:spcPts val="450"/>
              </a:spcAft>
              <a:buNone/>
            </a:pPr>
            <a:r>
              <a:rPr lang="en-US" sz="2000" dirty="0"/>
              <a:t>Source: National Institute of Mental Health; </a:t>
            </a:r>
            <a:r>
              <a:rPr lang="en-US" sz="2000" i="1" dirty="0"/>
              <a:t>Suicide: A Major, Preventable Mental Health Problem, Facts about suicide and suicide prevention among teens and young adults</a:t>
            </a:r>
            <a:endParaRPr lang="en-US" sz="2000" dirty="0"/>
          </a:p>
          <a:p>
            <a:endParaRPr lang="en-US" sz="900" dirty="0"/>
          </a:p>
        </p:txBody>
      </p:sp>
      <p:sp>
        <p:nvSpPr>
          <p:cNvPr id="4" name="Slide Number Placeholder 3">
            <a:extLst>
              <a:ext uri="{FF2B5EF4-FFF2-40B4-BE49-F238E27FC236}">
                <a16:creationId xmlns:a16="http://schemas.microsoft.com/office/drawing/2014/main" id="{47CCD189-3902-4970-A493-147FF10951CD}"/>
              </a:ext>
            </a:extLst>
          </p:cNvPr>
          <p:cNvSpPr>
            <a:spLocks noGrp="1"/>
          </p:cNvSpPr>
          <p:nvPr>
            <p:ph type="sldNum" sz="quarter" idx="12"/>
          </p:nvPr>
        </p:nvSpPr>
        <p:spPr>
          <a:xfrm>
            <a:off x="6457950" y="6356350"/>
            <a:ext cx="2057400" cy="365125"/>
          </a:xfrm>
        </p:spPr>
        <p:txBody>
          <a:bodyPr>
            <a:normAutofit/>
          </a:bodyPr>
          <a:lstStyle/>
          <a:p>
            <a:pPr>
              <a:spcAft>
                <a:spcPts val="600"/>
              </a:spcAft>
            </a:pPr>
            <a:fld id="{48F63A3B-78C7-47BE-AE5E-E10140E04643}" type="slidenum">
              <a:rPr lang="en-US" smtClean="0"/>
              <a:pPr>
                <a:spcAft>
                  <a:spcPts val="600"/>
                </a:spcAft>
              </a:pPr>
              <a:t>8</a:t>
            </a:fld>
            <a:endParaRPr lang="en-US" dirty="0"/>
          </a:p>
        </p:txBody>
      </p:sp>
    </p:spTree>
    <p:extLst>
      <p:ext uri="{BB962C8B-B14F-4D97-AF65-F5344CB8AC3E}">
        <p14:creationId xmlns:p14="http://schemas.microsoft.com/office/powerpoint/2010/main" val="899915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14FB05A-C0D5-354B-B86D-4713669CBE4B}"/>
              </a:ext>
            </a:extLst>
          </p:cNvPr>
          <p:cNvSpPr txBox="1">
            <a:spLocks/>
          </p:cNvSpPr>
          <p:nvPr/>
        </p:nvSpPr>
        <p:spPr>
          <a:xfrm>
            <a:off x="480060" y="325369"/>
            <a:ext cx="3276451" cy="19568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a:lnSpc>
                <a:spcPct val="90000"/>
              </a:lnSpc>
              <a:spcAft>
                <a:spcPts val="600"/>
              </a:spcAft>
            </a:pPr>
            <a:r>
              <a:rPr lang="en-US" sz="3300" dirty="0">
                <a:solidFill>
                  <a:schemeClr val="tx1"/>
                </a:solidFill>
                <a:latin typeface="+mj-lt"/>
              </a:rPr>
              <a:t>SIGNS THAT MAY BE REASON FOR CONCERN</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908B51-83AC-0446-956B-1167EE4776E3}"/>
              </a:ext>
            </a:extLst>
          </p:cNvPr>
          <p:cNvSpPr txBox="1">
            <a:spLocks/>
          </p:cNvSpPr>
          <p:nvPr/>
        </p:nvSpPr>
        <p:spPr>
          <a:xfrm>
            <a:off x="152400" y="2685288"/>
            <a:ext cx="3733800" cy="4078224"/>
          </a:xfrm>
          <a:prstGeom prst="rect">
            <a:avLst/>
          </a:prstGeom>
        </p:spPr>
        <p:txBody>
          <a:bodyPr vert="horz" lIns="91440" tIns="45720" rIns="91440" bIns="45720" rtlCol="0">
            <a:normAutofit fontScale="92500"/>
          </a:bodyPr>
          <a:lstStyle>
            <a:lvl1pPr algn="l" defTabSz="914400" rtl="0" eaLnBrk="1" latinLnBrk="0" hangingPunct="1">
              <a:spcBef>
                <a:spcPct val="0"/>
              </a:spcBef>
              <a:buNone/>
              <a:defRPr sz="4400" b="1" kern="1200">
                <a:solidFill>
                  <a:schemeClr val="bg1"/>
                </a:solidFill>
                <a:latin typeface="Avenir Roman" panose="02000503020000020003" pitchFamily="2" charset="0"/>
                <a:ea typeface="+mj-ea"/>
                <a:cs typeface="+mj-cs"/>
              </a:defRPr>
            </a:lvl1pPr>
          </a:lstStyle>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Talking about wanting to die or kill oneself</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Looking for a way to kill oneself, such as searching online or buying a gun</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Talking about feeling hopeless or having no reason to live</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Talking about feeling trapped or in unbearable pain</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Talking about being a burden to others</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Increasing the use of alcohol or drugs</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Acting anxious or agitated; behaving recklessly</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Sleeping too little or too much</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Withdrawing or feeling isolated</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Showing rage or talking about seeking revenge</a:t>
            </a:r>
          </a:p>
          <a:p>
            <a:pPr marL="342900" indent="-228600">
              <a:lnSpc>
                <a:spcPct val="90000"/>
              </a:lnSpc>
              <a:spcAft>
                <a:spcPts val="600"/>
              </a:spcAft>
              <a:buFont typeface="Arial" panose="020B0604020202020204" pitchFamily="34" charset="0"/>
              <a:buChar char="•"/>
            </a:pPr>
            <a:r>
              <a:rPr lang="en-US" sz="1300" b="0" dirty="0">
                <a:solidFill>
                  <a:schemeClr val="tx1"/>
                </a:solidFill>
                <a:latin typeface="+mn-lt"/>
                <a:ea typeface="+mn-ea"/>
                <a:cs typeface="+mn-cs"/>
              </a:rPr>
              <a:t>Displaying extreme mood swings</a:t>
            </a:r>
          </a:p>
          <a:p>
            <a:pPr>
              <a:lnSpc>
                <a:spcPct val="90000"/>
              </a:lnSpc>
              <a:spcAft>
                <a:spcPts val="600"/>
              </a:spcAft>
            </a:pPr>
            <a:endParaRPr lang="en-US" sz="900" b="0" dirty="0">
              <a:solidFill>
                <a:schemeClr val="tx1"/>
              </a:solidFill>
              <a:latin typeface="+mn-lt"/>
              <a:ea typeface="+mn-ea"/>
              <a:cs typeface="+mn-cs"/>
            </a:endParaRPr>
          </a:p>
          <a:p>
            <a:pPr>
              <a:lnSpc>
                <a:spcPct val="90000"/>
              </a:lnSpc>
              <a:spcAft>
                <a:spcPts val="600"/>
              </a:spcAft>
            </a:pPr>
            <a:endParaRPr lang="en-US" sz="900" b="0" dirty="0">
              <a:solidFill>
                <a:schemeClr val="tx1"/>
              </a:solidFill>
              <a:latin typeface="+mn-lt"/>
              <a:ea typeface="+mn-ea"/>
              <a:cs typeface="+mn-cs"/>
            </a:endParaRPr>
          </a:p>
          <a:p>
            <a:pPr>
              <a:lnSpc>
                <a:spcPct val="90000"/>
              </a:lnSpc>
              <a:spcAft>
                <a:spcPts val="600"/>
              </a:spcAft>
            </a:pPr>
            <a:r>
              <a:rPr lang="en-US" sz="900" b="0" dirty="0">
                <a:solidFill>
                  <a:schemeClr val="tx1"/>
                </a:solidFill>
                <a:latin typeface="+mn-lt"/>
                <a:ea typeface="+mn-ea"/>
                <a:cs typeface="+mn-cs"/>
              </a:rPr>
              <a:t>Source: National Institute of Mental Health; </a:t>
            </a:r>
            <a:r>
              <a:rPr lang="en-US" sz="900" b="0" i="1" dirty="0">
                <a:solidFill>
                  <a:schemeClr val="tx1"/>
                </a:solidFill>
                <a:latin typeface="+mn-lt"/>
                <a:ea typeface="+mn-ea"/>
                <a:cs typeface="+mn-cs"/>
              </a:rPr>
              <a:t>Suicide: A Major, Preventable Mental Health Problem, Facts about suicide and suicide prevention among teens and young adults</a:t>
            </a:r>
            <a:endParaRPr lang="en-US" sz="9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900" b="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900" dirty="0">
              <a:solidFill>
                <a:schemeClr val="tx1"/>
              </a:solidFill>
              <a:latin typeface="+mn-lt"/>
              <a:ea typeface="+mn-ea"/>
              <a:cs typeface="+mn-cs"/>
            </a:endParaRPr>
          </a:p>
        </p:txBody>
      </p:sp>
      <p:pic>
        <p:nvPicPr>
          <p:cNvPr id="9" name="Picture 8">
            <a:extLst>
              <a:ext uri="{FF2B5EF4-FFF2-40B4-BE49-F238E27FC236}">
                <a16:creationId xmlns:a16="http://schemas.microsoft.com/office/drawing/2014/main" id="{D2D579AA-82BB-4F09-B326-F2409EE17534}"/>
              </a:ext>
            </a:extLst>
          </p:cNvPr>
          <p:cNvPicPr>
            <a:picLocks noChangeAspect="1"/>
          </p:cNvPicPr>
          <p:nvPr/>
        </p:nvPicPr>
        <p:blipFill rotWithShape="1">
          <a:blip r:embed="rId2">
            <a:extLst>
              <a:ext uri="{28A0092B-C50C-407E-A947-70E740481C1C}">
                <a14:useLocalDpi xmlns:a14="http://schemas.microsoft.com/office/drawing/2010/main" val="0"/>
              </a:ext>
            </a:extLst>
          </a:blip>
          <a:srcRect l="3101" r="76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Date Placeholder 3">
            <a:extLst>
              <a:ext uri="{FF2B5EF4-FFF2-40B4-BE49-F238E27FC236}">
                <a16:creationId xmlns:a16="http://schemas.microsoft.com/office/drawing/2014/main" id="{6D49EADF-E3CB-5349-8D4C-3BC6D01EF89A}"/>
              </a:ext>
            </a:extLst>
          </p:cNvPr>
          <p:cNvSpPr txBox="1">
            <a:spLocks/>
          </p:cNvSpPr>
          <p:nvPr/>
        </p:nvSpPr>
        <p:spPr>
          <a:xfrm>
            <a:off x="6315075" y="6248400"/>
            <a:ext cx="2371725" cy="2286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mj-lt"/>
            </a:endParaRPr>
          </a:p>
        </p:txBody>
      </p:sp>
      <p:sp>
        <p:nvSpPr>
          <p:cNvPr id="5" name="Date Placeholder 3">
            <a:extLst>
              <a:ext uri="{FF2B5EF4-FFF2-40B4-BE49-F238E27FC236}">
                <a16:creationId xmlns:a16="http://schemas.microsoft.com/office/drawing/2014/main" id="{C328C2AB-3A3D-EA43-83AF-BDCFB47EBE45}"/>
              </a:ext>
            </a:extLst>
          </p:cNvPr>
          <p:cNvSpPr txBox="1">
            <a:spLocks/>
          </p:cNvSpPr>
          <p:nvPr/>
        </p:nvSpPr>
        <p:spPr>
          <a:xfrm>
            <a:off x="6467475" y="6248400"/>
            <a:ext cx="2371725" cy="381000"/>
          </a:xfrm>
          <a:prstGeom prst="rect">
            <a:avLst/>
          </a:prstGeom>
        </p:spPr>
        <p:txBody>
          <a:bodyPr/>
          <a:lstStyle>
            <a:defPPr>
              <a:defRPr lang="en-US"/>
            </a:defPPr>
            <a:lvl1pPr marL="0" algn="l" defTabSz="914400" rtl="0" eaLnBrk="1" latinLnBrk="0" hangingPunct="1">
              <a:defRPr sz="1200" kern="1200">
                <a:solidFill>
                  <a:schemeClr val="bg1"/>
                </a:solidFill>
                <a:latin typeface="Avenir Roman"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latin typeface="Arial" panose="020B0604020202020204" pitchFamily="34" charset="0"/>
                <a:cs typeface="Arial" panose="020B0604020202020204" pitchFamily="34" charset="0"/>
              </a:rPr>
              <a:t>Suicide, Mental Health, Prevention, &amp; Self Care</a:t>
            </a:r>
          </a:p>
          <a:p>
            <a:pPr>
              <a:spcAft>
                <a:spcPts val="600"/>
              </a:spcAft>
            </a:pPr>
            <a:fld id="{0E9DF912-B455-4FF4-848D-099DFD410045}" type="datetime1">
              <a:rPr lang="en-US" smtClean="0">
                <a:latin typeface="Arial" panose="020B0604020202020204" pitchFamily="34" charset="0"/>
                <a:cs typeface="Arial" panose="020B0604020202020204" pitchFamily="34" charset="0"/>
              </a:rPr>
              <a:pPr>
                <a:spcAft>
                  <a:spcPts val="600"/>
                </a:spcAft>
              </a:pPr>
              <a:t>4/4/2022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1183682"/>
      </p:ext>
    </p:extLst>
  </p:cSld>
  <p:clrMapOvr>
    <a:masterClrMapping/>
  </p:clrMapOvr>
</p:sld>
</file>

<file path=ppt/theme/theme1.xml><?xml version="1.0" encoding="utf-8"?>
<a:theme xmlns:a="http://schemas.openxmlformats.org/drawingml/2006/main" name="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4" id="{54B496A0-48E6-A949-82B1-2D0AB853494F}" vid="{70D22A4A-DC36-CD42-8637-E39CD96D2D46}"/>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is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4" id="{54B496A0-48E6-A949-82B1-2D0AB853494F}" vid="{8CFBE5B1-9552-1945-A9E4-68FDA52F2A6C}"/>
    </a:ext>
  </a:extLst>
</a:theme>
</file>

<file path=ppt/theme/theme4.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Form" ma:contentTypeID="0x010101000A46032BFAEC6F49B43A23F69A2DA340" ma:contentTypeVersion="0" ma:contentTypeDescription="Fill out this form." ma:contentTypeScope="" ma:versionID="fff3d67dd2ced83d98b18413a06a843e">
  <xsd:schema xmlns:xsd="http://www.w3.org/2001/XMLSchema" xmlns:xs="http://www.w3.org/2001/XMLSchema" xmlns:p="http://schemas.microsoft.com/office/2006/metadata/properties" xmlns:ns1="http://schemas.microsoft.com/sharepoint/v3" xmlns:ns2="ba324fe5-d196-46a5-881d-3bf42a82700b" targetNamespace="http://schemas.microsoft.com/office/2006/metadata/properties" ma:root="true" ma:fieldsID="8169a0c750ad620310175609362ea2b9" ns1:_="" ns2:_="">
    <xsd:import namespace="http://schemas.microsoft.com/sharepoint/v3"/>
    <xsd:import namespace="ba324fe5-d196-46a5-881d-3bf42a82700b"/>
    <xsd:element name="properties">
      <xsd:complexType>
        <xsd:sequence>
          <xsd:element name="documentManagement">
            <xsd:complexType>
              <xsd:all>
                <xsd:element ref="ns1:ShowCombineView" minOccurs="0"/>
                <xsd:element ref="ns1:ShowRepairView" minOccurs="0"/>
                <xsd:element ref="ns1:TemplateUrl" minOccurs="0"/>
                <xsd:element ref="ns1:xd_ProgID"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ShowCombineView" ma:index="8" nillable="true" ma:displayName="Show Combine View" ma:hidden="true" ma:internalName="ShowCombineView">
      <xsd:simpleType>
        <xsd:restriction base="dms:Text"/>
      </xsd:simpleType>
    </xsd:element>
    <xsd:element name="ShowRepairView" ma:index="10" nillable="true" ma:displayName="Show Repair View" ma:hidden="true" ma:internalName="ShowRepairView">
      <xsd:simpleType>
        <xsd:restriction base="dms:Text"/>
      </xsd:simpleType>
    </xsd:element>
    <xsd:element name="TemplateUrl" ma:index="11" nillable="true" ma:displayName="Template Link" ma:hidden="true" ma:internalName="TemplateUrl">
      <xsd:simpleType>
        <xsd:restriction base="dms:Text"/>
      </xsd:simpleType>
    </xsd:element>
    <xsd:element name="xd_ProgID" ma:index="12" nillable="true" ma:displayName="HTML File Link" ma:hidden="true" ma:internalName="xd_ProgI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324fe5-d196-46a5-881d-3bf42a82700b"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ShowRepairView xmlns="http://schemas.microsoft.com/sharepoint/v3" xsi:nil="true"/>
    <ShowCombineView xmlns="http://schemas.microsoft.com/sharepoint/v3" xsi:nil="true"/>
    <xd_ProgID xmlns="http://schemas.microsoft.com/sharepoint/v3" xsi:nil="true"/>
    <_dlc_DocId xmlns="ba324fe5-d196-46a5-881d-3bf42a82700b">2EUS5ZF63DFH-1485702710-3</_dlc_DocId>
    <_dlc_DocIdUrl xmlns="ba324fe5-d196-46a5-881d-3bf42a82700b">
      <Url>http://eportal/_layouts/15/DocIdRedir.aspx?ID=2EUS5ZF63DFH-1485702710-3</Url>
      <Description>2EUS5ZF63DFH-1485702710-3</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F041BD8-C99D-4D04-A13D-9891B1D0A0E1}">
  <ds:schemaRefs>
    <ds:schemaRef ds:uri="http://schemas.microsoft.com/sharepoint/v3/contenttype/forms"/>
  </ds:schemaRefs>
</ds:datastoreItem>
</file>

<file path=customXml/itemProps2.xml><?xml version="1.0" encoding="utf-8"?>
<ds:datastoreItem xmlns:ds="http://schemas.openxmlformats.org/officeDocument/2006/customXml" ds:itemID="{67974CAF-DD4C-4961-8710-C01649CBC3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a324fe5-d196-46a5-881d-3bf42a8270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1234FD-44EB-46AB-8097-FA48304138A8}">
  <ds:schemaRefs>
    <ds:schemaRef ds:uri="http://purl.org/dc/elements/1.1/"/>
    <ds:schemaRef ds:uri="ba324fe5-d196-46a5-881d-3bf42a82700b"/>
    <ds:schemaRef ds:uri="http://www.w3.org/XML/1998/namespace"/>
    <ds:schemaRef ds:uri="http://schemas.microsoft.com/sharepoint/v3"/>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EEE14871-A3AA-48C6-8E23-77E048C4F20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13</TotalTime>
  <Words>3729</Words>
  <Application>Microsoft Office PowerPoint</Application>
  <PresentationFormat>On-screen Show (4:3)</PresentationFormat>
  <Paragraphs>493</Paragraphs>
  <Slides>64</Slides>
  <Notes>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64</vt:i4>
      </vt:variant>
    </vt:vector>
  </HeadingPairs>
  <TitlesOfParts>
    <vt:vector size="77" baseType="lpstr">
      <vt:lpstr>Arial</vt:lpstr>
      <vt:lpstr>Avenir Roman</vt:lpstr>
      <vt:lpstr>Calibri</vt:lpstr>
      <vt:lpstr>Calibri Light</vt:lpstr>
      <vt:lpstr>Trebuchet MS</vt:lpstr>
      <vt:lpstr>Wingdings 3</vt:lpstr>
      <vt:lpstr>1_Office Theme</vt:lpstr>
      <vt:lpstr>1_Custom Design</vt:lpstr>
      <vt:lpstr>List Slide</vt:lpstr>
      <vt:lpstr>4_Custom Design</vt:lpstr>
      <vt:lpstr>5_Custom Design</vt:lpstr>
      <vt:lpstr>6_Custom Design</vt:lpstr>
      <vt:lpstr>Facet</vt:lpstr>
      <vt:lpstr>Suicide Prevention, Homelessness, and Best Practices</vt:lpstr>
      <vt:lpstr>Suicide Prevention, Homelessness, and Best Practices</vt:lpstr>
      <vt:lpstr>Definitions, Symptoms, and Risk Factors for Suicidality  </vt:lpstr>
      <vt:lpstr>PowerPoint Presentation</vt:lpstr>
      <vt:lpstr>PowerPoint Presentation</vt:lpstr>
      <vt:lpstr>PowerPoint Presentation</vt:lpstr>
      <vt:lpstr>PowerPoint Presentation</vt:lpstr>
      <vt:lpstr>RISK FACTORS FOR SUICIDE </vt:lpstr>
      <vt:lpstr>PowerPoint Presentation</vt:lpstr>
      <vt:lpstr>Prevalence of Suicide   </vt:lpstr>
      <vt:lpstr>Suicide- A Leading Cause of Death in the United States</vt:lpstr>
      <vt:lpstr>Suicide- A Leading Cause of Death in Missouri </vt:lpstr>
      <vt:lpstr>MISSOURI- Suicides </vt:lpstr>
      <vt:lpstr>Suicide- A Leading Cause of Death in Many States &amp; Varies State to State</vt:lpstr>
      <vt:lpstr>PowerPoint Presentation</vt:lpstr>
      <vt:lpstr>Means of Suicide- Nationally</vt:lpstr>
      <vt:lpstr>CASE EXAMPLES FROM SUICIDE ATTEMPT SURVIVORS </vt:lpstr>
      <vt:lpstr>PowerPoint Presentation</vt:lpstr>
      <vt:lpstr>SUICIDE AND MENTAL DISORDERS</vt:lpstr>
      <vt:lpstr>PowerPoint Presentation</vt:lpstr>
      <vt:lpstr>PowerPoint Presentation</vt:lpstr>
      <vt:lpstr>PowerPoint Presentation</vt:lpstr>
      <vt:lpstr>PowerPoint Presentation</vt:lpstr>
      <vt:lpstr>Trauma and Stressor-Related Disorders </vt:lpstr>
      <vt:lpstr>PowerPoint Presentation</vt:lpstr>
      <vt:lpstr>PowerPoint Presentation</vt:lpstr>
      <vt:lpstr>PowerPoint Presentation</vt:lpstr>
      <vt:lpstr>PowerPoint Presentation</vt:lpstr>
      <vt:lpstr>CHILDHOOD TRAUMA, ADVERSITY, AND SUICIDALITY </vt:lpstr>
      <vt:lpstr>CORRELATIONS BETWEEN SUICIDE AND SPECIAL POPULATIONS </vt:lpstr>
      <vt:lpstr>PowerPoint Presentation</vt:lpstr>
      <vt:lpstr>DOMESTIC ABUSE OR INTIMATE PARTNER VIOLENCE AND SUICIDE </vt:lpstr>
      <vt:lpstr>INTIMATE PARTNER VIOLENCE AND SUICIDE  </vt:lpstr>
      <vt:lpstr>TRANSGENDER AND SUICIDALITY </vt:lpstr>
      <vt:lpstr>PowerPoint Presentation</vt:lpstr>
      <vt:lpstr>PowerPoint Presentation</vt:lpstr>
      <vt:lpstr>MILITARY MEMBERS, VETERANS AND SUICIDALITY- RISK FACTORS </vt:lpstr>
      <vt:lpstr>MILITARY MEMBERS, VETERANS AND SUICIDALITY </vt:lpstr>
      <vt:lpstr>POLICE OFFICERS, FIRST RESPONDERS, AND SUICIDALITY</vt:lpstr>
      <vt:lpstr>HOMELESSNESS AND SUICIDALITY </vt:lpstr>
      <vt:lpstr>HOMELESSNESS</vt:lpstr>
      <vt:lpstr>PREVALENCE OF PERSONS EXPERIENCING HOMELESSNESS</vt:lpstr>
      <vt:lpstr>PowerPoint Presentation</vt:lpstr>
      <vt:lpstr>PowerPoint Presentation</vt:lpstr>
      <vt:lpstr>HOMELESSNESS, TRAUMA, AND SUICIDALITY </vt:lpstr>
      <vt:lpstr>SUICIDE PREVENTION </vt:lpstr>
      <vt:lpstr>PowerPoint Presentation</vt:lpstr>
      <vt:lpstr>SUICIDE PREVENTION </vt:lpstr>
      <vt:lpstr>SUICIDE PREVENTION </vt:lpstr>
      <vt:lpstr>SUICIDE PREVENTION </vt:lpstr>
      <vt:lpstr>MAYO CLINIC TEEN SUICIDE PREVENTION VIDEO </vt:lpstr>
      <vt:lpstr>TREATMENT:  AFTER AN ATTEMPT </vt:lpstr>
      <vt:lpstr>PowerPoint Presentation</vt:lpstr>
      <vt:lpstr>AFTER AN ATTEMPT </vt:lpstr>
      <vt:lpstr>BEST PRACTICES REGARDING VICARIOUS TRAUMA AND SELF-CARE FOR PROVIDERS </vt:lpstr>
      <vt:lpstr>VICARIOUS TRAUMA, SECONDARY STRESS, AND COMPASSION FAITIGUE </vt:lpstr>
      <vt:lpstr>PowerPoint Presentation</vt:lpstr>
      <vt:lpstr>PowerPoint Presentation</vt:lpstr>
      <vt:lpstr>PowerPoint Presentation</vt:lpstr>
      <vt:lpstr>PowerPoint Presentation</vt:lpstr>
      <vt:lpstr>PowerPoint Presentation</vt:lpstr>
      <vt:lpstr>SELF-CARE AND RESILIENCE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Suicide Prevention, Homelessness, and Best Practices</dc:title>
  <dc:creator>Teresa Cooley-Bennett</dc:creator>
  <cp:lastModifiedBy>Teresa Cooley-Bennett</cp:lastModifiedBy>
  <cp:revision>1</cp:revision>
  <dcterms:created xsi:type="dcterms:W3CDTF">2021-10-19T23:48:00Z</dcterms:created>
  <dcterms:modified xsi:type="dcterms:W3CDTF">2022-04-05T00:08:50Z</dcterms:modified>
</cp:coreProperties>
</file>