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footer.jpg" descr="footer.jpg"/>
          <p:cNvPicPr>
            <a:picLocks noChangeAspect="1"/>
          </p:cNvPicPr>
          <p:nvPr/>
        </p:nvPicPr>
        <p:blipFill>
          <a:blip r:embed="rId2">
            <a:alphaModFix amt="81175"/>
            <a:extLst/>
          </a:blip>
          <a:stretch>
            <a:fillRect/>
          </a:stretch>
        </p:blipFill>
        <p:spPr>
          <a:xfrm>
            <a:off x="0" y="6019800"/>
            <a:ext cx="9144000" cy="601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footer.jpg" descr="footer.jpg"/>
          <p:cNvPicPr>
            <a:picLocks noChangeAspect="1"/>
          </p:cNvPicPr>
          <p:nvPr/>
        </p:nvPicPr>
        <p:blipFill>
          <a:blip r:embed="rId2">
            <a:alphaModFix amt="81175"/>
            <a:extLst/>
          </a:blip>
          <a:stretch>
            <a:fillRect/>
          </a:stretch>
        </p:blipFill>
        <p:spPr>
          <a:xfrm>
            <a:off x="0" y="6019800"/>
            <a:ext cx="9144000" cy="60166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8001000" cy="762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90000"/>
              </a:lnSpc>
              <a:defRPr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001000" cy="4191000"/>
          </a:xfrm>
          <a:prstGeom prst="rect">
            <a:avLst/>
          </a:prstGeom>
        </p:spPr>
        <p:txBody>
          <a:bodyPr lIns="0" tIns="0" rIns="0" bIns="0"/>
          <a:lstStyle>
            <a:lvl1pPr marL="273050" indent="-273050">
              <a:lnSpc>
                <a:spcPts val="3200"/>
              </a:lnSpc>
              <a:spcBef>
                <a:spcPts val="0"/>
              </a:spcBef>
              <a:buFont typeface="Lucida Grande"/>
              <a:buChar char="●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  <a:lvl2pPr marL="608364" indent="-333726">
              <a:lnSpc>
                <a:spcPts val="3200"/>
              </a:lnSpc>
              <a:spcBef>
                <a:spcPts val="0"/>
              </a:spcBef>
              <a:buFont typeface="Lucida Grande"/>
              <a:buChar char="-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SzTx/>
              <a:buFont typeface="Lucida Grande"/>
              <a:buNone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3pPr>
            <a:lvl4pPr marL="1651000" indent="-279400">
              <a:lnSpc>
                <a:spcPts val="3200"/>
              </a:lnSpc>
              <a:spcBef>
                <a:spcPts val="0"/>
              </a:spcBef>
              <a:buSzPct val="80000"/>
              <a:buFont typeface="Lucida Grande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4pPr>
            <a:lvl5pPr marL="2108200" indent="-279400">
              <a:lnSpc>
                <a:spcPts val="3200"/>
              </a:lnSpc>
              <a:spcBef>
                <a:spcPts val="0"/>
              </a:spcBef>
              <a:buSzPct val="65000"/>
              <a:buFont typeface="Lucida Grande"/>
              <a:buChar char="●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0142" y="6215381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 cap="all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12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10001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151515"/>
              </a:buClr>
              <a:buChar char="•"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lvl1pPr>
            <a:lvl2pPr marL="914400" indent="-457200">
              <a:buClr>
                <a:srgbClr val="151515"/>
              </a:buClr>
              <a:buChar char="→"/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lvl2pPr>
            <a:lvl3pPr marL="1320800" indent="-406400">
              <a:buClr>
                <a:srgbClr val="151515"/>
              </a:buCl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lvl3pPr>
            <a:lvl4pPr>
              <a:buClr>
                <a:srgbClr val="151515"/>
              </a:buCl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lvl4pPr>
            <a:lvl5pPr>
              <a:buClr>
                <a:srgbClr val="151515"/>
              </a:buClr>
              <a:defRPr>
                <a:solidFill>
                  <a:srgbClr val="595959"/>
                </a:solidFill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footer.jpg" descr="footer.jpg"/>
          <p:cNvPicPr>
            <a:picLocks noChangeAspect="1"/>
          </p:cNvPicPr>
          <p:nvPr/>
        </p:nvPicPr>
        <p:blipFill>
          <a:blip r:embed="rId2">
            <a:alphaModFix amt="81175"/>
            <a:extLst/>
          </a:blip>
          <a:stretch>
            <a:fillRect/>
          </a:stretch>
        </p:blipFill>
        <p:spPr>
          <a:xfrm>
            <a:off x="0" y="6019800"/>
            <a:ext cx="9144000" cy="601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footer.jpg" descr="footer.jpg"/>
          <p:cNvPicPr>
            <a:picLocks noChangeAspect="1"/>
          </p:cNvPicPr>
          <p:nvPr/>
        </p:nvPicPr>
        <p:blipFill>
          <a:blip r:embed="rId2">
            <a:alphaModFix amt="81175"/>
            <a:extLst/>
          </a:blip>
          <a:stretch>
            <a:fillRect/>
          </a:stretch>
        </p:blipFill>
        <p:spPr>
          <a:xfrm>
            <a:off x="0" y="6019800"/>
            <a:ext cx="9144000" cy="60166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8001000" cy="762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ct val="90000"/>
              </a:lnSpc>
              <a:defRPr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001000" cy="4191000"/>
          </a:xfrm>
          <a:prstGeom prst="rect">
            <a:avLst/>
          </a:prstGeom>
        </p:spPr>
        <p:txBody>
          <a:bodyPr lIns="0" tIns="0" rIns="0" bIns="0"/>
          <a:lstStyle>
            <a:lvl1pPr marL="273050" indent="-273050">
              <a:lnSpc>
                <a:spcPts val="3200"/>
              </a:lnSpc>
              <a:spcBef>
                <a:spcPts val="0"/>
              </a:spcBef>
              <a:buFont typeface="Lucida Grande"/>
              <a:buChar char="●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  <a:lvl2pPr marL="608364" indent="-333726">
              <a:lnSpc>
                <a:spcPts val="3200"/>
              </a:lnSpc>
              <a:spcBef>
                <a:spcPts val="0"/>
              </a:spcBef>
              <a:buFont typeface="Lucida Grande"/>
              <a:buChar char="-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SzTx/>
              <a:buFont typeface="Lucida Grande"/>
              <a:buNone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3pPr>
            <a:lvl4pPr marL="1651000" indent="-279400">
              <a:lnSpc>
                <a:spcPts val="3200"/>
              </a:lnSpc>
              <a:spcBef>
                <a:spcPts val="0"/>
              </a:spcBef>
              <a:buSzPct val="80000"/>
              <a:buFont typeface="Lucida Grande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4pPr>
            <a:lvl5pPr marL="2108200" indent="-279400">
              <a:lnSpc>
                <a:spcPts val="3200"/>
              </a:lnSpc>
              <a:spcBef>
                <a:spcPts val="0"/>
              </a:spcBef>
              <a:buSzPct val="65000"/>
              <a:buFont typeface="Lucida Grande"/>
              <a:buChar char="●"/>
              <a:defRPr sz="2200" b="1"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0142" y="6215381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Line"/>
          <p:cNvSpPr/>
          <p:nvPr/>
        </p:nvSpPr>
        <p:spPr>
          <a:xfrm>
            <a:off x="2209800" y="3810000"/>
            <a:ext cx="4724400" cy="0"/>
          </a:xfrm>
          <a:prstGeom prst="line">
            <a:avLst/>
          </a:prstGeom>
          <a:ln w="38100">
            <a:solidFill>
              <a:srgbClr val="A6A6A6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80142" y="6215381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575300"/>
            <a:ext cx="9144000" cy="1311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575300"/>
            <a:ext cx="15113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Rectangle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</p:txBody>
      </p:sp>
      <p:sp>
        <p:nvSpPr>
          <p:cNvPr id="99" name="+"/>
          <p:cNvSpPr txBox="1"/>
          <p:nvPr/>
        </p:nvSpPr>
        <p:spPr>
          <a:xfrm>
            <a:off x="223836" y="228600"/>
            <a:ext cx="260352" cy="54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3600" b="1">
                <a:solidFill>
                  <a:srgbClr val="95B3D7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t>+</a:t>
            </a:r>
          </a:p>
        </p:txBody>
      </p:sp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Title Text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indent="-457200">
              <a:buClr>
                <a:srgbClr val="4A452A"/>
              </a:buClr>
              <a:buChar char="→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20800" indent="-406400"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buClr>
                <a:srgbClr val="4A452A"/>
              </a:buClr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742" y="6397943"/>
            <a:ext cx="273059" cy="281939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OF WEBINAR"/>
          <p:cNvSpPr txBox="1">
            <a:spLocks noGrp="1"/>
          </p:cNvSpPr>
          <p:nvPr>
            <p:ph type="title" idx="4294967295"/>
          </p:nvPr>
        </p:nvSpPr>
        <p:spPr>
          <a:xfrm>
            <a:off x="609600" y="2057400"/>
            <a:ext cx="8229600" cy="1143001"/>
          </a:xfrm>
          <a:prstGeom prst="rect">
            <a:avLst/>
          </a:prstGeom>
        </p:spPr>
        <p:txBody>
          <a:bodyPr/>
          <a:lstStyle>
            <a:lvl1pPr defTabSz="813816">
              <a:defRPr sz="3204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SERVING PATIENTS EXPERIENCING HOMELESSNESS IN HOSPITAL SYSTEMS</a:t>
            </a:r>
          </a:p>
        </p:txBody>
      </p:sp>
      <p:sp>
        <p:nvSpPr>
          <p:cNvPr id="134" name="Date…"/>
          <p:cNvSpPr txBox="1"/>
          <p:nvPr/>
        </p:nvSpPr>
        <p:spPr>
          <a:xfrm>
            <a:off x="152398" y="3577542"/>
            <a:ext cx="9144004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February 6</a:t>
            </a:r>
            <a:r>
              <a:rPr baseline="30000"/>
              <a:t>th</a:t>
            </a:r>
            <a:r>
              <a:t>, 2018</a:t>
            </a:r>
          </a:p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3:00pm Eastern/12:00pm Pacific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22959">
              <a:defRPr sz="3600"/>
            </a:lvl1pPr>
          </a:lstStyle>
          <a:p>
            <a:r>
              <a:t>Strategies for Collaboration</a:t>
            </a:r>
          </a:p>
        </p:txBody>
      </p:sp>
      <p:sp>
        <p:nvSpPr>
          <p:cNvPr id="16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3810001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Relationship Building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Board membership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Department meetings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Clinical rotations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Health center round tables</a:t>
            </a:r>
          </a:p>
          <a:p>
            <a:pPr>
              <a:defRPr b="1"/>
            </a:pPr>
            <a:r>
              <a:t>Synergy with Mission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Identify points of intersecting mission, values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Shared donors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22959">
              <a:defRPr sz="3600"/>
            </a:lvl1pPr>
          </a:lstStyle>
          <a:p>
            <a:r>
              <a:t>Strategies for Collaboration</a:t>
            </a:r>
          </a:p>
        </p:txBody>
      </p:sp>
      <p:sp>
        <p:nvSpPr>
          <p:cNvPr id="16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Appeal to Bottom Line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High cost users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Community-based care</a:t>
            </a:r>
          </a:p>
          <a:p>
            <a:pPr>
              <a:defRPr b="1"/>
            </a:pPr>
            <a:r>
              <a:t>Meet Mutual Needs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Start where they are</a:t>
            </a:r>
          </a:p>
          <a:p>
            <a:pPr>
              <a:defRPr b="1"/>
            </a:pPr>
            <a:r>
              <a:t>Leadership/Governance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Formal assessment &amp; performance improvement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Housing Is Health Care</a:t>
            </a:r>
          </a:p>
        </p:txBody>
      </p:sp>
      <p:sp>
        <p:nvSpPr>
          <p:cNvPr id="16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/>
          <a:p>
            <a:r>
              <a:t>Understanding of housing &amp; health</a:t>
            </a:r>
          </a:p>
          <a:p>
            <a:r>
              <a:t>Focus on social determinants</a:t>
            </a:r>
          </a:p>
          <a:p>
            <a:r>
              <a:t>Medicaid expansion</a:t>
            </a:r>
          </a:p>
          <a:p>
            <a:r>
              <a:t>Move to ACOs</a:t>
            </a:r>
          </a:p>
          <a:p>
            <a:r>
              <a:t>Medicaid waivers &amp; requests</a:t>
            </a:r>
          </a:p>
          <a:p>
            <a:r>
              <a:t>Prescriptions for housing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ollaboration with Hospitals: Strategies for Data Collection, Coding, and Coordination of ca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927">
              <a:defRPr sz="2728"/>
            </a:lvl1pPr>
          </a:lstStyle>
          <a:p>
            <a:r>
              <a:t> Collaboration with Hospitals: Strategies for Data Collection, Coding, and Coordination of care   </a:t>
            </a:r>
          </a:p>
        </p:txBody>
      </p:sp>
      <p:sp>
        <p:nvSpPr>
          <p:cNvPr id="171" name="Understanding Community Benefi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Understanding Community Benefit</a:t>
            </a:r>
          </a:p>
          <a:p>
            <a:r>
              <a:t>Data collection ideas:</a:t>
            </a:r>
          </a:p>
          <a:p>
            <a:pPr lvl="1">
              <a:buChar char="»"/>
            </a:pPr>
            <a:r>
              <a:t>ICD 10 coding</a:t>
            </a:r>
          </a:p>
          <a:p>
            <a:pPr lvl="1">
              <a:buChar char="»"/>
            </a:pPr>
            <a:r>
              <a:t>Tracking high utilizer patients</a:t>
            </a:r>
          </a:p>
          <a:p>
            <a:r>
              <a:t>Making the Case</a:t>
            </a:r>
          </a:p>
          <a:p>
            <a:r>
              <a:t>Relationship building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ommunity Benefit Overview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Community Benefit Overview</a:t>
            </a:r>
          </a:p>
        </p:txBody>
      </p:sp>
      <p:sp>
        <p:nvSpPr>
          <p:cNvPr id="174" name="Non profit hospitals give funding under IRS form 990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3920" indent="-283920" defTabSz="567841">
              <a:spcBef>
                <a:spcPts val="400"/>
              </a:spcBef>
              <a:buClr>
                <a:srgbClr val="4A452A"/>
              </a:buClr>
              <a:buChar char="•"/>
              <a:defRPr sz="1932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Under the Affordable Care Act(ACA) Tax-exempt hospitals are required to provide community benefits, over 50% of hospitals in the US have this status. </a:t>
            </a:r>
          </a:p>
          <a:p>
            <a:pPr marL="283920" indent="-283920" defTabSz="567841">
              <a:spcBef>
                <a:spcPts val="400"/>
              </a:spcBef>
              <a:buClr>
                <a:srgbClr val="4A452A"/>
              </a:buClr>
              <a:buChar char="•"/>
              <a:defRPr sz="1932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IRS guidelines define the concept of community benefit to include a range of community health improvement efforts, and addressing social determinants of health…reported on the IRS 990 form. </a:t>
            </a:r>
          </a:p>
          <a:p>
            <a:pPr marL="283920" indent="-283920" defTabSz="567841">
              <a:spcBef>
                <a:spcPts val="400"/>
              </a:spcBef>
              <a:buClr>
                <a:srgbClr val="4A452A"/>
              </a:buClr>
              <a:buChar char="•"/>
              <a:defRPr sz="1932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Selection process varies according to hospitals implementation plan, most systems use a grant proposal process</a:t>
            </a:r>
          </a:p>
          <a:p>
            <a:pPr marL="283920" indent="-283920" defTabSz="567841">
              <a:spcBef>
                <a:spcPts val="400"/>
              </a:spcBef>
              <a:buClr>
                <a:srgbClr val="4A452A"/>
              </a:buClr>
              <a:buChar char="•"/>
              <a:defRPr sz="1932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Dependent on Community Health Needs Assessment(CHNA)</a:t>
            </a:r>
          </a:p>
          <a:p>
            <a:pPr marL="283920" indent="-283920" defTabSz="567841">
              <a:spcBef>
                <a:spcPts val="400"/>
              </a:spcBef>
              <a:buClr>
                <a:srgbClr val="4A452A"/>
              </a:buClr>
              <a:buChar char="•"/>
              <a:defRPr sz="1932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Most needs are what your agency addresses: poverty, health disparities, etc…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ding for Homelessnes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Coding for Homelessness</a:t>
            </a:r>
          </a:p>
        </p:txBody>
      </p:sp>
      <p:sp>
        <p:nvSpPr>
          <p:cNvPr id="177" name="Z59.0  ICD 10 code for homelessness…"/>
          <p:cNvSpPr txBox="1">
            <a:spLocks noGrp="1"/>
          </p:cNvSpPr>
          <p:nvPr>
            <p:ph type="body" idx="4294967295"/>
          </p:nvPr>
        </p:nvSpPr>
        <p:spPr>
          <a:xfrm>
            <a:off x="457200" y="1591467"/>
            <a:ext cx="8229600" cy="3810003"/>
          </a:xfrm>
          <a:prstGeom prst="rect">
            <a:avLst/>
          </a:prstGeom>
        </p:spPr>
        <p:txBody>
          <a:bodyPr/>
          <a:lstStyle/>
          <a:p>
            <a:pPr marL="420623" indent="-420623" defTabSz="841247">
              <a:buClr>
                <a:srgbClr val="4A452A"/>
              </a:buClr>
              <a:buChar char="•"/>
              <a:defRPr sz="2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Z59.0  ICD 10 code for homelessness</a:t>
            </a:r>
          </a:p>
          <a:p>
            <a:pPr marL="420623" indent="-420623" defTabSz="841247">
              <a:buClr>
                <a:srgbClr val="4A452A"/>
              </a:buClr>
              <a:buChar char="•"/>
              <a:defRPr sz="2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Currently in ICD system, simply needs to be used.  Find administrator or coding department to educate physicians, etc</a:t>
            </a:r>
          </a:p>
          <a:p>
            <a:pPr marL="420623" indent="-420623" defTabSz="841247">
              <a:buClr>
                <a:srgbClr val="4A452A"/>
              </a:buClr>
              <a:buChar char="•"/>
              <a:defRPr sz="29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Another way is to find data analyst or other staff that can pull homeless identifier in notes or address of shelters in the EMR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ake the Case..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Make the Case..</a:t>
            </a:r>
          </a:p>
        </p:txBody>
      </p:sp>
      <p:sp>
        <p:nvSpPr>
          <p:cNvPr id="180" name="Gather data on your patients that are frequent flyers to the hospitals in your area.…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Gather data on your patients that are frequent flyers to the hospitals in your area.</a:t>
            </a:r>
          </a:p>
          <a:p>
            <a:pPr>
              <a:defRPr sz="2400"/>
            </a:pPr>
            <a:r>
              <a:t>Prove the #of admissions pre and post receiving care at your agency or clinic</a:t>
            </a:r>
          </a:p>
          <a:p>
            <a:pPr>
              <a:defRPr sz="2400"/>
            </a:pPr>
            <a:r>
              <a:t>If possible, show cost…but remember one outlier can throw off your data.</a:t>
            </a:r>
          </a:p>
          <a:p>
            <a:pPr>
              <a:defRPr sz="2400"/>
            </a:pPr>
            <a:r>
              <a:t>Give real stories and ask consumers to come with to share successes.</a:t>
            </a:r>
          </a:p>
          <a:p>
            <a:pPr>
              <a:defRPr sz="2400"/>
            </a:pPr>
            <a:r>
              <a:t>One story may change one perspective to open a door to funding.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trategies for Engaging Patients/…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713230">
              <a:defRPr sz="3400"/>
            </a:pPr>
            <a:r>
              <a:t>Strategies for Engaging Patients/</a:t>
            </a:r>
          </a:p>
          <a:p>
            <a:pPr defTabSz="713230">
              <a:defRPr sz="3400"/>
            </a:pPr>
            <a:r>
              <a:t>Care Coordination</a:t>
            </a:r>
          </a:p>
        </p:txBody>
      </p:sp>
      <p:sp>
        <p:nvSpPr>
          <p:cNvPr id="183" name="Meet with head of case management and/or discharge planners at hospital…"/>
          <p:cNvSpPr txBox="1">
            <a:spLocks noGrp="1"/>
          </p:cNvSpPr>
          <p:nvPr>
            <p:ph type="body" idx="1"/>
          </p:nvPr>
        </p:nvSpPr>
        <p:spPr>
          <a:xfrm>
            <a:off x="457200" y="1563070"/>
            <a:ext cx="8229600" cy="3981413"/>
          </a:xfrm>
          <a:prstGeom prst="rect">
            <a:avLst/>
          </a:prstGeom>
        </p:spPr>
        <p:txBody>
          <a:bodyPr/>
          <a:lstStyle/>
          <a:p>
            <a:r>
              <a:t>Meet with head of case management and/or discharge planners at hospital</a:t>
            </a:r>
          </a:p>
          <a:p>
            <a:r>
              <a:t>Brainstorm ways to connect to patients before they are discharged, or a referral system </a:t>
            </a:r>
          </a:p>
          <a:p>
            <a:r>
              <a:t>Try to support their discharge planning standards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Its all about relationship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 Its all about relationships</a:t>
            </a:r>
          </a:p>
        </p:txBody>
      </p:sp>
      <p:sp>
        <p:nvSpPr>
          <p:cNvPr id="186" name="Find a champion in the hospital that can start advocating for patients experiencing homelessness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rgbClr val="4A452A"/>
              </a:buClr>
              <a:buChar char="•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Find a champion in the hospital that can start advocating for patients experiencing homelessness</a:t>
            </a:r>
          </a:p>
          <a:p>
            <a:pPr marL="457200" indent="-457200">
              <a:buClr>
                <a:srgbClr val="4A452A"/>
              </a:buClr>
              <a:buChar char="•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Have data ready to prove that your agency/clinic can be a positive return on investment</a:t>
            </a:r>
          </a:p>
          <a:p>
            <a:pPr marL="457200" indent="-457200">
              <a:buClr>
                <a:srgbClr val="4A452A"/>
              </a:buClr>
              <a:buChar char="•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Invite administrators to your site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Q&amp;A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Q&amp;A </a:t>
            </a:r>
          </a:p>
        </p:txBody>
      </p:sp>
      <p:sp>
        <p:nvSpPr>
          <p:cNvPr id="189" name="Body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4A452A"/>
              </a:buClr>
              <a:buChar char="•"/>
              <a:defRPr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Please enter your questions into the text box below the presentation slides.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RESENTER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PRESENTERS</a:t>
            </a:r>
          </a:p>
        </p:txBody>
      </p:sp>
      <p:sp>
        <p:nvSpPr>
          <p:cNvPr id="137" name="Presenter Name…"/>
          <p:cNvSpPr txBox="1">
            <a:spLocks noGrp="1"/>
          </p:cNvSpPr>
          <p:nvPr>
            <p:ph type="body" sz="quarter" idx="4294967295"/>
          </p:nvPr>
        </p:nvSpPr>
        <p:spPr>
          <a:xfrm>
            <a:off x="3391749" y="1600200"/>
            <a:ext cx="2621669" cy="3810000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rgbClr val="4A452A"/>
              </a:buClr>
              <a:buSzTx/>
              <a:buNone/>
              <a:defRPr sz="24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Kevin Lindamood, MSW</a:t>
            </a:r>
          </a:p>
          <a:p>
            <a:pPr marL="0" indent="0">
              <a:buClr>
                <a:srgbClr val="4A452A"/>
              </a:buClr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President &amp; CEO </a:t>
            </a:r>
          </a:p>
          <a:p>
            <a:pPr marL="0" indent="0">
              <a:buClr>
                <a:srgbClr val="4A452A"/>
              </a:buClr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Health Care for the Homeless</a:t>
            </a:r>
          </a:p>
          <a:p>
            <a:pPr marL="0" indent="0">
              <a:buClr>
                <a:srgbClr val="4A452A"/>
              </a:buClr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Baltimore, MD</a:t>
            </a:r>
          </a:p>
        </p:txBody>
      </p:sp>
      <p:sp>
        <p:nvSpPr>
          <p:cNvPr id="138" name="Presenter Name…"/>
          <p:cNvSpPr txBox="1"/>
          <p:nvPr/>
        </p:nvSpPr>
        <p:spPr>
          <a:xfrm>
            <a:off x="6303150" y="1600199"/>
            <a:ext cx="2725104" cy="330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700"/>
              </a:spcBef>
              <a:defRPr sz="24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Brooks Ann McKinney, MSW</a:t>
            </a:r>
          </a:p>
          <a:p>
            <a:pPr>
              <a:spcBef>
                <a:spcPts val="700"/>
              </a:spcBef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Director of Vulnerable Populations </a:t>
            </a:r>
          </a:p>
          <a:p>
            <a:pPr>
              <a:spcBef>
                <a:spcPts val="700"/>
              </a:spcBef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Mission Hospital System</a:t>
            </a:r>
            <a:endParaRPr sz="3200"/>
          </a:p>
          <a:p>
            <a:pPr>
              <a:spcBef>
                <a:spcPts val="700"/>
              </a:spcBef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Asheville, NC</a:t>
            </a:r>
          </a:p>
        </p:txBody>
      </p:sp>
      <p:sp>
        <p:nvSpPr>
          <p:cNvPr id="139" name="TextBox 9"/>
          <p:cNvSpPr txBox="1"/>
          <p:nvPr/>
        </p:nvSpPr>
        <p:spPr>
          <a:xfrm>
            <a:off x="457199" y="1600199"/>
            <a:ext cx="2413324" cy="303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 b="1">
                <a:solidFill>
                  <a:srgbClr val="53535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Bobby Watts, MPH, MS, CPH</a:t>
            </a:r>
          </a:p>
          <a:p>
            <a:pPr>
              <a:defRPr sz="2400">
                <a:solidFill>
                  <a:srgbClr val="53535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CEO </a:t>
            </a:r>
          </a:p>
          <a:p>
            <a:pPr>
              <a:defRPr sz="2400">
                <a:solidFill>
                  <a:srgbClr val="53535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National Health Care for the Homeless Council</a:t>
            </a:r>
          </a:p>
          <a:p>
            <a:pPr>
              <a:defRPr sz="2400">
                <a:solidFill>
                  <a:srgbClr val="53535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Nashville, TN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EARNING OBJECTIVE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C46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r>
              <a:t>LEARNING OBJECTIVES</a:t>
            </a:r>
          </a:p>
        </p:txBody>
      </p:sp>
      <p:sp>
        <p:nvSpPr>
          <p:cNvPr id="142" name="Participants will be able to…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810000"/>
          </a:xfrm>
          <a:prstGeom prst="rect">
            <a:avLst/>
          </a:prstGeom>
        </p:spPr>
        <p:txBody>
          <a:bodyPr/>
          <a:lstStyle/>
          <a:p>
            <a:pPr marL="0" indent="0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buSzTx/>
              <a:buNone/>
              <a:defRPr sz="2522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Participants will be able to…</a:t>
            </a:r>
          </a:p>
          <a:p>
            <a:pPr marL="443484" indent="-443484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defRPr sz="223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Describe the history of the Health Care for the Homeless (HCH) Program and how hospital</a:t>
            </a:r>
            <a:r>
              <a:rPr lang="en-US"/>
              <a:t>s</a:t>
            </a:r>
            <a:r>
              <a:t> have participated in HCH Programs in the past.</a:t>
            </a:r>
            <a:endParaRPr sz="2522"/>
          </a:p>
          <a:p>
            <a:pPr marL="443484" indent="-443484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defRPr sz="2716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522" dirty="0"/>
          </a:p>
          <a:p>
            <a:pPr marL="443484" indent="-443484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defRPr sz="223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Implement strategies to develop relationships between hospital systems and HCH Programs.</a:t>
            </a:r>
            <a:endParaRPr sz="2522" dirty="0"/>
          </a:p>
          <a:p>
            <a:pPr marL="443484" indent="-443484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defRPr sz="2716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2522" dirty="0"/>
          </a:p>
          <a:p>
            <a:pPr marL="443484" indent="-443484" defTabSz="860358">
              <a:lnSpc>
                <a:spcPct val="80000"/>
              </a:lnSpc>
              <a:spcBef>
                <a:spcPts val="600"/>
              </a:spcBef>
              <a:buClr>
                <a:srgbClr val="4A452A"/>
              </a:buClr>
              <a:defRPr sz="223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Engage Hospital systems and have conversations about coding, care coordination, and possible funding opportunities.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r>
              <a:t>History of Hospital Involvement</a:t>
            </a:r>
          </a:p>
        </p:txBody>
      </p:sp>
      <p:sp>
        <p:nvSpPr>
          <p:cNvPr id="14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3992563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Birth of the HCH model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St. Vincent’s Hospital &amp; Dr. Philip Brickner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Robert Wood Johnson Foundation</a:t>
            </a:r>
          </a:p>
          <a:p>
            <a:pPr>
              <a:defRPr b="1"/>
            </a:pPr>
            <a:r>
              <a:t>A national program emerges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1985 Research Demonstration Program</a:t>
            </a:r>
          </a:p>
          <a:p>
            <a:pPr>
              <a:defRPr b="1"/>
            </a:pPr>
            <a:r>
              <a:t>Hospitals at the table from day one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CHCs, HCH, Hospitals, Health Departments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74164" cy="6880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68680">
              <a:defRPr sz="3420"/>
            </a:lvl1pPr>
          </a:lstStyle>
          <a:p>
            <a:r>
              <a:t>National Health Care for the Homeless Council </a:t>
            </a:r>
          </a:p>
        </p:txBody>
      </p:sp>
      <p:sp>
        <p:nvSpPr>
          <p:cNvPr id="15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718780"/>
            <a:ext cx="8229600" cy="4033839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 b="1"/>
            </a:pPr>
            <a:r>
              <a:t>225 Organizational Members</a:t>
            </a:r>
            <a:r>
              <a:rPr b="0"/>
              <a:t> </a:t>
            </a:r>
            <a:endParaRPr sz="4845"/>
          </a:p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4845" b="1"/>
            </a:pPr>
            <a:endParaRPr sz="4845"/>
          </a:p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660" b="1"/>
            </a:pPr>
            <a:r>
              <a:t>Hospital Affiliates</a:t>
            </a:r>
            <a:endParaRPr sz="1615"/>
          </a:p>
          <a:p>
            <a:pPr marL="434340" indent="-434340" defTabSz="868680">
              <a:lnSpc>
                <a:spcPct val="80000"/>
              </a:lnSpc>
              <a:spcBef>
                <a:spcPts val="600"/>
              </a:spcBef>
              <a:defRPr sz="2660"/>
            </a:pPr>
            <a:r>
              <a:t>11 hospital-based HCH projects </a:t>
            </a:r>
            <a:endParaRPr sz="1615"/>
          </a:p>
          <a:p>
            <a:pPr marL="760094" lvl="1" indent="-325754" defTabSz="868680">
              <a:lnSpc>
                <a:spcPct val="80000"/>
              </a:lnSpc>
              <a:spcBef>
                <a:spcPts val="600"/>
              </a:spcBef>
              <a:buClr>
                <a:srgbClr val="948A54"/>
              </a:buClr>
              <a:buFont typeface="Century Gothic"/>
              <a:defRPr sz="2660"/>
            </a:pPr>
            <a:r>
              <a:t>CA, GA, MA, MI, NH, NY, TX</a:t>
            </a:r>
            <a:endParaRPr sz="1235"/>
          </a:p>
          <a:p>
            <a:pPr marL="434340" indent="-434340" defTabSz="868680">
              <a:lnSpc>
                <a:spcPct val="80000"/>
              </a:lnSpc>
              <a:spcBef>
                <a:spcPts val="600"/>
              </a:spcBef>
              <a:defRPr sz="2660"/>
            </a:pPr>
            <a:r>
              <a:t>8 non-HCH hospital members</a:t>
            </a:r>
            <a:endParaRPr sz="1615"/>
          </a:p>
          <a:p>
            <a:pPr marL="760094" lvl="1" indent="-325754" defTabSz="868680">
              <a:lnSpc>
                <a:spcPct val="80000"/>
              </a:lnSpc>
              <a:spcBef>
                <a:spcPts val="600"/>
              </a:spcBef>
              <a:buClr>
                <a:srgbClr val="948A54"/>
              </a:buClr>
              <a:buFont typeface="Century Gothic"/>
              <a:defRPr sz="2660"/>
            </a:pPr>
            <a:r>
              <a:t>CA, CT, IL, NJ, PA, TX</a:t>
            </a:r>
            <a:endParaRPr sz="1235"/>
          </a:p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1615" b="1"/>
            </a:pPr>
            <a:r>
              <a:t>  </a:t>
            </a:r>
          </a:p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1615" b="1"/>
            </a:pPr>
            <a:endParaRPr/>
          </a:p>
          <a:p>
            <a:pPr marL="0" indent="0" defTabSz="868680">
              <a:lnSpc>
                <a:spcPct val="80000"/>
              </a:lnSpc>
              <a:spcBef>
                <a:spcPts val="600"/>
              </a:spcBef>
              <a:buSzTx/>
              <a:buNone/>
              <a:defRPr sz="1615" b="1"/>
            </a:pPr>
            <a:r>
              <a:t>	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868680">
              <a:defRPr sz="3420"/>
            </a:pPr>
            <a:r>
              <a:t>Trinity Health &amp; </a:t>
            </a:r>
            <a:br/>
            <a:r>
              <a:t>National Council Membership</a:t>
            </a:r>
          </a:p>
        </p:txBody>
      </p:sp>
      <p:sp>
        <p:nvSpPr>
          <p:cNvPr id="1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Hospital Affiliates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Lourdes Health System, NJ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Loyola University Medical Center, IL</a:t>
            </a:r>
          </a:p>
          <a:p>
            <a:pPr>
              <a:defRPr b="1"/>
            </a:pPr>
            <a:r>
              <a:t>HCH Projects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Mercy Medical Center, Springfield, MA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Mercy Care Services, Atlanta, GA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Pittsburgh Mercy, Operation Safety Net, PA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68680">
              <a:defRPr sz="3420"/>
            </a:lvl1pPr>
          </a:lstStyle>
          <a:p>
            <a:r>
              <a:t>Partnerships around the Country</a:t>
            </a:r>
          </a:p>
        </p:txBody>
      </p:sp>
      <p:sp>
        <p:nvSpPr>
          <p:cNvPr id="1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381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/>
            </a:pPr>
            <a:r>
              <a:t>Health Care Collaborations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Minneapolis/Hennepin County</a:t>
            </a:r>
          </a:p>
          <a:p>
            <a:pPr>
              <a:lnSpc>
                <a:spcPct val="90000"/>
              </a:lnSpc>
              <a:defRPr b="1"/>
            </a:pPr>
            <a:r>
              <a:t>Housing Initiatives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Chicago, Portland</a:t>
            </a:r>
          </a:p>
          <a:p>
            <a:pPr>
              <a:lnSpc>
                <a:spcPct val="90000"/>
              </a:lnSpc>
              <a:defRPr b="1"/>
            </a:pPr>
            <a:r>
              <a:t>Respite Care Partnerships</a:t>
            </a:r>
            <a:r>
              <a:rPr b="0"/>
              <a:t> (60%)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Lifelong Medical Care, Berkeley, CA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Circle the City, Phoenix AZ; McInnis House, Boston, MA; Circle the City, Portland, OR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68680">
              <a:defRPr sz="3420"/>
            </a:lvl1pPr>
          </a:lstStyle>
          <a:p>
            <a:r>
              <a:t>Health Care for the Homeless, Baltimore</a:t>
            </a:r>
          </a:p>
        </p:txBody>
      </p:sp>
      <p:sp>
        <p:nvSpPr>
          <p:cNvPr id="15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221163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Formal Historic Partnerships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“Purchase of Service” agreements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Benefits of association for clients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Specialty care arrangements</a:t>
            </a:r>
          </a:p>
          <a:p>
            <a:pPr>
              <a:defRPr b="1"/>
            </a:pPr>
            <a:r>
              <a:t>New Hospital Alliances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New West Baltimore Clinic – Bon Secours</a:t>
            </a:r>
          </a:p>
          <a:p>
            <a:pPr marL="800100" lvl="1" indent="-342900">
              <a:spcBef>
                <a:spcPts val="500"/>
              </a:spcBef>
              <a:buClr>
                <a:srgbClr val="948A54"/>
              </a:buClr>
              <a:buFont typeface="Century Gothic"/>
              <a:defRPr sz="2400"/>
            </a:pPr>
            <a:r>
              <a:t>ED Diversion, Convalescent Care, Housing?</a:t>
            </a:r>
          </a:p>
          <a:p>
            <a:pPr>
              <a:defRPr b="1"/>
            </a:pPr>
            <a:r>
              <a:t>New Frontier: </a:t>
            </a:r>
            <a:r>
              <a:rPr i="1"/>
              <a:t>Global Budgets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805</Words>
  <Application>Microsoft Macintosh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Aharoni</vt:lpstr>
      <vt:lpstr>Arial</vt:lpstr>
      <vt:lpstr>Calibri</vt:lpstr>
      <vt:lpstr>Century Gothic</vt:lpstr>
      <vt:lpstr>Franklin Gothic Medium</vt:lpstr>
      <vt:lpstr>Gill Sans MT</vt:lpstr>
      <vt:lpstr>Helvetica</vt:lpstr>
      <vt:lpstr>Lucida Grande</vt:lpstr>
      <vt:lpstr>Office Theme</vt:lpstr>
      <vt:lpstr>SERVING PATIENTS EXPERIENCING HOMELESSNESS IN HOSPITAL SYSTEMS</vt:lpstr>
      <vt:lpstr>PRESENTERS</vt:lpstr>
      <vt:lpstr>LEARNING OBJECTIVES</vt:lpstr>
      <vt:lpstr>History of Hospital Involvement</vt:lpstr>
      <vt:lpstr>PowerPoint Presentation</vt:lpstr>
      <vt:lpstr>National Health Care for the Homeless Council </vt:lpstr>
      <vt:lpstr>Trinity Health &amp;  National Council Membership</vt:lpstr>
      <vt:lpstr>Partnerships around the Country</vt:lpstr>
      <vt:lpstr>Health Care for the Homeless, Baltimore</vt:lpstr>
      <vt:lpstr>Strategies for Collaboration</vt:lpstr>
      <vt:lpstr>Strategies for Collaboration</vt:lpstr>
      <vt:lpstr>Housing Is Health Care</vt:lpstr>
      <vt:lpstr> Collaboration with Hospitals: Strategies for Data Collection, Coding, and Coordination of care   </vt:lpstr>
      <vt:lpstr>Community Benefit Overview</vt:lpstr>
      <vt:lpstr>Coding for Homelessness</vt:lpstr>
      <vt:lpstr>Make the Case..</vt:lpstr>
      <vt:lpstr>Strategies for Engaging Patients/ Care Coordination</vt:lpstr>
      <vt:lpstr> Its all about relationships</vt:lpstr>
      <vt:lpstr>Q&amp;A 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PATIENTS EXPERIENCING HOMELESSNESS IN HOSPITAL SYSTEMS</dc:title>
  <cp:lastModifiedBy>Jennifer Dix</cp:lastModifiedBy>
  <cp:revision>2</cp:revision>
  <dcterms:modified xsi:type="dcterms:W3CDTF">2018-02-16T15:46:08Z</dcterms:modified>
</cp:coreProperties>
</file>